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43" r:id="rId2"/>
    <p:sldMasterId id="2147483753" r:id="rId3"/>
    <p:sldMasterId id="2147483658" r:id="rId4"/>
    <p:sldMasterId id="2147483677" r:id="rId5"/>
    <p:sldMasterId id="2147483711" r:id="rId6"/>
    <p:sldMasterId id="2147483667" r:id="rId7"/>
  </p:sldMasterIdLst>
  <p:notesMasterIdLst>
    <p:notesMasterId r:id="rId31"/>
  </p:notesMasterIdLst>
  <p:sldIdLst>
    <p:sldId id="256" r:id="rId8"/>
    <p:sldId id="281" r:id="rId9"/>
    <p:sldId id="258" r:id="rId10"/>
    <p:sldId id="259" r:id="rId11"/>
    <p:sldId id="273" r:id="rId12"/>
    <p:sldId id="282" r:id="rId13"/>
    <p:sldId id="263" r:id="rId14"/>
    <p:sldId id="267" r:id="rId15"/>
    <p:sldId id="261" r:id="rId16"/>
    <p:sldId id="265" r:id="rId17"/>
    <p:sldId id="266" r:id="rId18"/>
    <p:sldId id="268" r:id="rId19"/>
    <p:sldId id="269" r:id="rId20"/>
    <p:sldId id="270" r:id="rId21"/>
    <p:sldId id="271" r:id="rId22"/>
    <p:sldId id="272" r:id="rId23"/>
    <p:sldId id="262" r:id="rId24"/>
    <p:sldId id="276" r:id="rId25"/>
    <p:sldId id="278" r:id="rId26"/>
    <p:sldId id="279" r:id="rId27"/>
    <p:sldId id="264" r:id="rId28"/>
    <p:sldId id="275"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40E916-2E01-91F0-5BBA-BB0B4629ADDC}" name="Richard Brint" initials="RB" userId="S::Richard.Brint@riverside.org.uk::05257302-e363-4219-abe1-28ae7c1faa3e" providerId="AD"/>
  <p188:author id="{741E3A4B-8BDE-9277-2239-225F14ECD4C4}" name="Ewan Fulford" initials="EF" userId="S::Ewan.Fulford@housing.org.uk::2cece81b-7114-4e3a-ba2c-409686d81a93" providerId="AD"/>
  <p188:author id="{6D340460-182B-999F-F20B-80BDAC30A14D}" name="Rosie Mclellan" initials="RM" userId="S::rosie.mclellan@housing.org.uk::afbfa6b1-2ee2-49ee-a4e8-33d5f80c62d5" providerId="AD"/>
  <p188:author id="{AED049FB-DCA8-1FDC-7728-39E57B207D7A}" name="Dean McGlynn" initials="DM" userId="S::Dean.McGlynn@housing.org.uk::4f79788c-f61c-4d54-aa9f-f4d64cefd0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B5"/>
    <a:srgbClr val="0060AF"/>
    <a:srgbClr val="1D3163"/>
    <a:srgbClr val="00C494"/>
    <a:srgbClr val="00634F"/>
    <a:srgbClr val="8C0D3D"/>
    <a:srgbClr val="00C8DE"/>
    <a:srgbClr val="00C9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92" autoAdjust="0"/>
  </p:normalViewPr>
  <p:slideViewPr>
    <p:cSldViewPr snapToGrid="0" snapToObjects="1" showGuides="1">
      <p:cViewPr varScale="1">
        <p:scale>
          <a:sx n="61" d="100"/>
          <a:sy n="61" d="100"/>
        </p:scale>
        <p:origin x="68" y="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Mclellan" userId="afbfa6b1-2ee2-49ee-a4e8-33d5f80c62d5" providerId="ADAL" clId="{09B11BA5-89DF-485B-8C5E-94933643B60E}"/>
    <pc:docChg chg="undo custSel modSld">
      <pc:chgData name="Rosie Mclellan" userId="afbfa6b1-2ee2-49ee-a4e8-33d5f80c62d5" providerId="ADAL" clId="{09B11BA5-89DF-485B-8C5E-94933643B60E}" dt="2023-07-07T15:00:08.847" v="43" actId="14100"/>
      <pc:docMkLst>
        <pc:docMk/>
      </pc:docMkLst>
      <pc:sldChg chg="modSp mod delCm">
        <pc:chgData name="Rosie Mclellan" userId="afbfa6b1-2ee2-49ee-a4e8-33d5f80c62d5" providerId="ADAL" clId="{09B11BA5-89DF-485B-8C5E-94933643B60E}" dt="2023-07-07T14:58:26.636" v="24" actId="1076"/>
        <pc:sldMkLst>
          <pc:docMk/>
          <pc:sldMk cId="1194313899" sldId="256"/>
        </pc:sldMkLst>
        <pc:spChg chg="mod">
          <ac:chgData name="Rosie Mclellan" userId="afbfa6b1-2ee2-49ee-a4e8-33d5f80c62d5" providerId="ADAL" clId="{09B11BA5-89DF-485B-8C5E-94933643B60E}" dt="2023-07-07T14:58:23.507" v="23" actId="1076"/>
          <ac:spMkLst>
            <pc:docMk/>
            <pc:sldMk cId="1194313899" sldId="256"/>
            <ac:spMk id="2" creationId="{828F2E00-42CB-E548-B3C5-5DF734487179}"/>
          </ac:spMkLst>
        </pc:spChg>
        <pc:spChg chg="mod">
          <ac:chgData name="Rosie Mclellan" userId="afbfa6b1-2ee2-49ee-a4e8-33d5f80c62d5" providerId="ADAL" clId="{09B11BA5-89DF-485B-8C5E-94933643B60E}" dt="2023-07-07T14:58:26.636" v="24" actId="1076"/>
          <ac:spMkLst>
            <pc:docMk/>
            <pc:sldMk cId="1194313899" sldId="256"/>
            <ac:spMk id="3" creationId="{4117A5E1-94CD-F44D-97A3-C4C22D388C17}"/>
          </ac:spMkLst>
        </pc:spChg>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38:55.419" v="0"/>
              <pc2:cmMkLst xmlns:pc2="http://schemas.microsoft.com/office/powerpoint/2019/9/main/command">
                <pc:docMk/>
                <pc:sldMk cId="1194313899" sldId="256"/>
                <pc2:cmMk id="{1A1C7791-0A9F-4FE4-80CD-6FADD5024636}"/>
              </pc2:cmMkLst>
            </pc226:cmChg>
          </p:ext>
        </pc:extLst>
      </pc:sldChg>
      <pc:sldChg chg="modSp mod delCm">
        <pc:chgData name="Rosie Mclellan" userId="afbfa6b1-2ee2-49ee-a4e8-33d5f80c62d5" providerId="ADAL" clId="{09B11BA5-89DF-485B-8C5E-94933643B60E}" dt="2023-07-07T14:59:01.222" v="31" actId="1076"/>
        <pc:sldMkLst>
          <pc:docMk/>
          <pc:sldMk cId="392598709" sldId="258"/>
        </pc:sldMkLst>
        <pc:spChg chg="mod">
          <ac:chgData name="Rosie Mclellan" userId="afbfa6b1-2ee2-49ee-a4e8-33d5f80c62d5" providerId="ADAL" clId="{09B11BA5-89DF-485B-8C5E-94933643B60E}" dt="2023-07-07T14:59:01.222" v="31" actId="1076"/>
          <ac:spMkLst>
            <pc:docMk/>
            <pc:sldMk cId="392598709" sldId="258"/>
            <ac:spMk id="2" creationId="{05246D16-847C-B9D8-58FB-841C0020E3D0}"/>
          </ac:spMkLst>
        </pc:spChg>
        <pc:spChg chg="mod">
          <ac:chgData name="Rosie Mclellan" userId="afbfa6b1-2ee2-49ee-a4e8-33d5f80c62d5" providerId="ADAL" clId="{09B11BA5-89DF-485B-8C5E-94933643B60E}" dt="2023-07-07T14:58:58.322" v="30" actId="1076"/>
          <ac:spMkLst>
            <pc:docMk/>
            <pc:sldMk cId="392598709" sldId="258"/>
            <ac:spMk id="3" creationId="{FA68DEBA-03EC-3C6B-5D29-BA8292C5145F}"/>
          </ac:spMkLst>
        </pc:spChg>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39:22.065" v="4"/>
              <pc2:cmMkLst xmlns:pc2="http://schemas.microsoft.com/office/powerpoint/2019/9/main/command">
                <pc:docMk/>
                <pc:sldMk cId="392598709" sldId="258"/>
                <pc2:cmMk id="{ACE60880-AB4C-4027-9AD2-80300BFEC9D2}"/>
              </pc2:cmMkLst>
            </pc226:cmChg>
            <pc226:cmChg xmlns:pc226="http://schemas.microsoft.com/office/powerpoint/2022/06/main/command" chg="del">
              <pc226:chgData name="Rosie Mclellan" userId="afbfa6b1-2ee2-49ee-a4e8-33d5f80c62d5" providerId="ADAL" clId="{09B11BA5-89DF-485B-8C5E-94933643B60E}" dt="2023-07-07T14:39:21.247" v="3"/>
              <pc2:cmMkLst xmlns:pc2="http://schemas.microsoft.com/office/powerpoint/2019/9/main/command">
                <pc:docMk/>
                <pc:sldMk cId="392598709" sldId="258"/>
                <pc2:cmMk id="{10B3B994-7F8B-42A8-8FE2-3313BC64B750}"/>
              </pc2:cmMkLst>
            </pc226:cmChg>
            <pc226:cmChg xmlns:pc226="http://schemas.microsoft.com/office/powerpoint/2022/06/main/command" chg="del">
              <pc226:chgData name="Rosie Mclellan" userId="afbfa6b1-2ee2-49ee-a4e8-33d5f80c62d5" providerId="ADAL" clId="{09B11BA5-89DF-485B-8C5E-94933643B60E}" dt="2023-07-07T14:39:20.252" v="2"/>
              <pc2:cmMkLst xmlns:pc2="http://schemas.microsoft.com/office/powerpoint/2019/9/main/command">
                <pc:docMk/>
                <pc:sldMk cId="392598709" sldId="258"/>
                <pc2:cmMk id="{BE3C51FC-3150-435B-81C1-7548A1EFAD89}"/>
              </pc2:cmMkLst>
            </pc226:cmChg>
          </p:ext>
        </pc:extLst>
      </pc:sldChg>
      <pc:sldChg chg="modSp mod delCm">
        <pc:chgData name="Rosie Mclellan" userId="afbfa6b1-2ee2-49ee-a4e8-33d5f80c62d5" providerId="ADAL" clId="{09B11BA5-89DF-485B-8C5E-94933643B60E}" dt="2023-07-07T14:59:30.540" v="36" actId="1076"/>
        <pc:sldMkLst>
          <pc:docMk/>
          <pc:sldMk cId="1777635679" sldId="259"/>
        </pc:sldMkLst>
        <pc:spChg chg="mod">
          <ac:chgData name="Rosie Mclellan" userId="afbfa6b1-2ee2-49ee-a4e8-33d5f80c62d5" providerId="ADAL" clId="{09B11BA5-89DF-485B-8C5E-94933643B60E}" dt="2023-07-07T14:59:30.540" v="36" actId="1076"/>
          <ac:spMkLst>
            <pc:docMk/>
            <pc:sldMk cId="1777635679" sldId="259"/>
            <ac:spMk id="2" creationId="{4D702C01-EF97-8112-6924-3306E7772FD8}"/>
          </ac:spMkLst>
        </pc:spChg>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39:24.916" v="5"/>
              <pc2:cmMkLst xmlns:pc2="http://schemas.microsoft.com/office/powerpoint/2019/9/main/command">
                <pc:docMk/>
                <pc:sldMk cId="1777635679" sldId="259"/>
                <pc2:cmMk id="{138B5D99-DA4F-4CBA-9239-320B754F783F}"/>
              </pc2:cmMkLst>
            </pc226:cmChg>
            <pc226:cmChg xmlns:pc226="http://schemas.microsoft.com/office/powerpoint/2022/06/main/command" chg="del">
              <pc226:chgData name="Rosie Mclellan" userId="afbfa6b1-2ee2-49ee-a4e8-33d5f80c62d5" providerId="ADAL" clId="{09B11BA5-89DF-485B-8C5E-94933643B60E}" dt="2023-07-07T14:39:25.559" v="6"/>
              <pc2:cmMkLst xmlns:pc2="http://schemas.microsoft.com/office/powerpoint/2019/9/main/command">
                <pc:docMk/>
                <pc:sldMk cId="1777635679" sldId="259"/>
                <pc2:cmMk id="{8E5A4FE4-4FC4-47AD-A6FD-9D02CB1384AE}"/>
              </pc2:cmMkLst>
            </pc226:cmChg>
          </p:ext>
        </pc:extLst>
      </pc:sldChg>
      <pc:sldChg chg="delCm">
        <pc:chgData name="Rosie Mclellan" userId="afbfa6b1-2ee2-49ee-a4e8-33d5f80c62d5" providerId="ADAL" clId="{09B11BA5-89DF-485B-8C5E-94933643B60E}" dt="2023-07-07T14:40:11.671" v="13"/>
        <pc:sldMkLst>
          <pc:docMk/>
          <pc:sldMk cId="1288070831" sldId="262"/>
        </pc:sldMkLst>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40:11.671" v="13"/>
              <pc2:cmMkLst xmlns:pc2="http://schemas.microsoft.com/office/powerpoint/2019/9/main/command">
                <pc:docMk/>
                <pc:sldMk cId="1288070831" sldId="262"/>
                <pc2:cmMk id="{2C2213F7-EBC5-4547-9FE6-DBA63A0DCB7E}"/>
              </pc2:cmMkLst>
            </pc226:cmChg>
          </p:ext>
        </pc:extLst>
      </pc:sldChg>
      <pc:sldChg chg="modSp mod delCm">
        <pc:chgData name="Rosie Mclellan" userId="afbfa6b1-2ee2-49ee-a4e8-33d5f80c62d5" providerId="ADAL" clId="{09B11BA5-89DF-485B-8C5E-94933643B60E}" dt="2023-07-07T14:59:58.702" v="42" actId="1076"/>
        <pc:sldMkLst>
          <pc:docMk/>
          <pc:sldMk cId="470300660" sldId="263"/>
        </pc:sldMkLst>
        <pc:spChg chg="mod">
          <ac:chgData name="Rosie Mclellan" userId="afbfa6b1-2ee2-49ee-a4e8-33d5f80c62d5" providerId="ADAL" clId="{09B11BA5-89DF-485B-8C5E-94933643B60E}" dt="2023-07-07T14:59:58.702" v="42" actId="1076"/>
          <ac:spMkLst>
            <pc:docMk/>
            <pc:sldMk cId="470300660" sldId="263"/>
            <ac:spMk id="2" creationId="{9072A954-73A6-77A8-5B3A-CA6379349E4A}"/>
          </ac:spMkLst>
        </pc:spChg>
        <pc:spChg chg="mod">
          <ac:chgData name="Rosie Mclellan" userId="afbfa6b1-2ee2-49ee-a4e8-33d5f80c62d5" providerId="ADAL" clId="{09B11BA5-89DF-485B-8C5E-94933643B60E}" dt="2023-07-07T14:59:55.850" v="41" actId="1076"/>
          <ac:spMkLst>
            <pc:docMk/>
            <pc:sldMk cId="470300660" sldId="263"/>
            <ac:spMk id="3" creationId="{82A700C7-6512-07F3-8FBC-F832AE29C29A}"/>
          </ac:spMkLst>
        </pc:spChg>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39:44.269" v="10"/>
              <pc2:cmMkLst xmlns:pc2="http://schemas.microsoft.com/office/powerpoint/2019/9/main/command">
                <pc:docMk/>
                <pc:sldMk cId="470300660" sldId="263"/>
                <pc2:cmMk id="{E0DC50D9-B5C8-4703-BC98-5B39265F481A}"/>
              </pc2:cmMkLst>
            </pc226:cmChg>
          </p:ext>
        </pc:extLst>
      </pc:sldChg>
      <pc:sldChg chg="delCm">
        <pc:chgData name="Rosie Mclellan" userId="afbfa6b1-2ee2-49ee-a4e8-33d5f80c62d5" providerId="ADAL" clId="{09B11BA5-89DF-485B-8C5E-94933643B60E}" dt="2023-07-07T14:40:21.939" v="14"/>
        <pc:sldMkLst>
          <pc:docMk/>
          <pc:sldMk cId="1098864983" sldId="264"/>
        </pc:sldMkLst>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40:21.939" v="14"/>
              <pc2:cmMkLst xmlns:pc2="http://schemas.microsoft.com/office/powerpoint/2019/9/main/command">
                <pc:docMk/>
                <pc:sldMk cId="1098864983" sldId="264"/>
                <pc2:cmMk id="{C55A0A42-66FB-40EE-88F4-DEA64B26EB66}"/>
              </pc2:cmMkLst>
            </pc226:cmChg>
          </p:ext>
        </pc:extLst>
      </pc:sldChg>
      <pc:sldChg chg="delCm">
        <pc:chgData name="Rosie Mclellan" userId="afbfa6b1-2ee2-49ee-a4e8-33d5f80c62d5" providerId="ADAL" clId="{09B11BA5-89DF-485B-8C5E-94933643B60E}" dt="2023-07-07T14:39:55.779" v="11"/>
        <pc:sldMkLst>
          <pc:docMk/>
          <pc:sldMk cId="3044501918" sldId="265"/>
        </pc:sldMkLst>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39:55.779" v="11"/>
              <pc2:cmMkLst xmlns:pc2="http://schemas.microsoft.com/office/powerpoint/2019/9/main/command">
                <pc:docMk/>
                <pc:sldMk cId="3044501918" sldId="265"/>
                <pc2:cmMk id="{DB5E8CA9-C31A-4D49-8638-C61984BEFBE4}"/>
              </pc2:cmMkLst>
            </pc226:cmChg>
          </p:ext>
        </pc:extLst>
      </pc:sldChg>
      <pc:sldChg chg="modSp mod">
        <pc:chgData name="Rosie Mclellan" userId="afbfa6b1-2ee2-49ee-a4e8-33d5f80c62d5" providerId="ADAL" clId="{09B11BA5-89DF-485B-8C5E-94933643B60E}" dt="2023-07-07T15:00:08.847" v="43" actId="14100"/>
        <pc:sldMkLst>
          <pc:docMk/>
          <pc:sldMk cId="905360633" sldId="267"/>
        </pc:sldMkLst>
        <pc:spChg chg="mod">
          <ac:chgData name="Rosie Mclellan" userId="afbfa6b1-2ee2-49ee-a4e8-33d5f80c62d5" providerId="ADAL" clId="{09B11BA5-89DF-485B-8C5E-94933643B60E}" dt="2023-07-07T15:00:08.847" v="43" actId="14100"/>
          <ac:spMkLst>
            <pc:docMk/>
            <pc:sldMk cId="905360633" sldId="267"/>
            <ac:spMk id="2" creationId="{FE556934-B6EC-ED86-D38B-47D0C67E3344}"/>
          </ac:spMkLst>
        </pc:spChg>
      </pc:sldChg>
      <pc:sldChg chg="delCm">
        <pc:chgData name="Rosie Mclellan" userId="afbfa6b1-2ee2-49ee-a4e8-33d5f80c62d5" providerId="ADAL" clId="{09B11BA5-89DF-485B-8C5E-94933643B60E}" dt="2023-07-07T14:40:04.168" v="12"/>
        <pc:sldMkLst>
          <pc:docMk/>
          <pc:sldMk cId="2775995234" sldId="269"/>
        </pc:sldMkLst>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40:04.168" v="12"/>
              <pc2:cmMkLst xmlns:pc2="http://schemas.microsoft.com/office/powerpoint/2019/9/main/command">
                <pc:docMk/>
                <pc:sldMk cId="2775995234" sldId="269"/>
                <pc2:cmMk id="{1641A7F4-3DD1-44EA-848E-2264306E1492}"/>
              </pc2:cmMkLst>
            </pc226:cmChg>
          </p:ext>
        </pc:extLst>
      </pc:sldChg>
      <pc:sldChg chg="modSp mod delCm">
        <pc:chgData name="Rosie Mclellan" userId="afbfa6b1-2ee2-49ee-a4e8-33d5f80c62d5" providerId="ADAL" clId="{09B11BA5-89DF-485B-8C5E-94933643B60E}" dt="2023-07-07T14:59:45.524" v="38" actId="1076"/>
        <pc:sldMkLst>
          <pc:docMk/>
          <pc:sldMk cId="1584602483" sldId="273"/>
        </pc:sldMkLst>
        <pc:spChg chg="mod">
          <ac:chgData name="Rosie Mclellan" userId="afbfa6b1-2ee2-49ee-a4e8-33d5f80c62d5" providerId="ADAL" clId="{09B11BA5-89DF-485B-8C5E-94933643B60E}" dt="2023-07-07T14:59:45.524" v="38" actId="1076"/>
          <ac:spMkLst>
            <pc:docMk/>
            <pc:sldMk cId="1584602483" sldId="273"/>
            <ac:spMk id="2" creationId="{F1F4FFF2-8A6B-542F-D57C-E2390B44F4B5}"/>
          </ac:spMkLst>
        </pc:spChg>
        <pc:spChg chg="mod">
          <ac:chgData name="Rosie Mclellan" userId="afbfa6b1-2ee2-49ee-a4e8-33d5f80c62d5" providerId="ADAL" clId="{09B11BA5-89DF-485B-8C5E-94933643B60E}" dt="2023-07-07T14:59:40.673" v="37" actId="1076"/>
          <ac:spMkLst>
            <pc:docMk/>
            <pc:sldMk cId="1584602483" sldId="273"/>
            <ac:spMk id="3" creationId="{C980CF89-701E-C993-5981-1B7125D4BD43}"/>
          </ac:spMkLst>
        </pc:spChg>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39:28.289" v="7"/>
              <pc2:cmMkLst xmlns:pc2="http://schemas.microsoft.com/office/powerpoint/2019/9/main/command">
                <pc:docMk/>
                <pc:sldMk cId="1584602483" sldId="273"/>
                <pc2:cmMk id="{EF6E5749-BDFA-4368-A658-7DC60F2B2B15}"/>
              </pc2:cmMkLst>
            </pc226:cmChg>
            <pc226:cmChg xmlns:pc226="http://schemas.microsoft.com/office/powerpoint/2022/06/main/command" chg="del">
              <pc226:chgData name="Rosie Mclellan" userId="afbfa6b1-2ee2-49ee-a4e8-33d5f80c62d5" providerId="ADAL" clId="{09B11BA5-89DF-485B-8C5E-94933643B60E}" dt="2023-07-07T14:39:30.780" v="9"/>
              <pc2:cmMkLst xmlns:pc2="http://schemas.microsoft.com/office/powerpoint/2019/9/main/command">
                <pc:docMk/>
                <pc:sldMk cId="1584602483" sldId="273"/>
                <pc2:cmMk id="{DCBD8586-50E6-40BA-98EA-5800983A8516}"/>
              </pc2:cmMkLst>
            </pc226:cmChg>
            <pc226:cmChg xmlns:pc226="http://schemas.microsoft.com/office/powerpoint/2022/06/main/command" chg="del">
              <pc226:chgData name="Rosie Mclellan" userId="afbfa6b1-2ee2-49ee-a4e8-33d5f80c62d5" providerId="ADAL" clId="{09B11BA5-89DF-485B-8C5E-94933643B60E}" dt="2023-07-07T14:39:29.719" v="8"/>
              <pc2:cmMkLst xmlns:pc2="http://schemas.microsoft.com/office/powerpoint/2019/9/main/command">
                <pc:docMk/>
                <pc:sldMk cId="1584602483" sldId="273"/>
                <pc2:cmMk id="{D4B528F0-0CBB-4B28-ABA1-D4D43B6D8A9F}"/>
              </pc2:cmMkLst>
            </pc226:cmChg>
          </p:ext>
        </pc:extLst>
      </pc:sldChg>
      <pc:sldChg chg="delCm">
        <pc:chgData name="Rosie Mclellan" userId="afbfa6b1-2ee2-49ee-a4e8-33d5f80c62d5" providerId="ADAL" clId="{09B11BA5-89DF-485B-8C5E-94933643B60E}" dt="2023-07-07T14:40:27.141" v="15"/>
        <pc:sldMkLst>
          <pc:docMk/>
          <pc:sldMk cId="3092226650" sldId="275"/>
        </pc:sldMkLst>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40:27.141" v="15"/>
              <pc2:cmMkLst xmlns:pc2="http://schemas.microsoft.com/office/powerpoint/2019/9/main/command">
                <pc:docMk/>
                <pc:sldMk cId="3092226650" sldId="275"/>
                <pc2:cmMk id="{55A0A58C-A027-45CE-B261-28677BED7983}"/>
              </pc2:cmMkLst>
            </pc226:cmChg>
          </p:ext>
        </pc:extLst>
      </pc:sldChg>
      <pc:sldChg chg="modSp mod delCm">
        <pc:chgData name="Rosie Mclellan" userId="afbfa6b1-2ee2-49ee-a4e8-33d5f80c62d5" providerId="ADAL" clId="{09B11BA5-89DF-485B-8C5E-94933643B60E}" dt="2023-07-07T14:59:21.461" v="35" actId="1076"/>
        <pc:sldMkLst>
          <pc:docMk/>
          <pc:sldMk cId="958732552" sldId="281"/>
        </pc:sldMkLst>
        <pc:spChg chg="mod">
          <ac:chgData name="Rosie Mclellan" userId="afbfa6b1-2ee2-49ee-a4e8-33d5f80c62d5" providerId="ADAL" clId="{09B11BA5-89DF-485B-8C5E-94933643B60E}" dt="2023-07-07T14:58:45.563" v="28" actId="1076"/>
          <ac:spMkLst>
            <pc:docMk/>
            <pc:sldMk cId="958732552" sldId="281"/>
            <ac:spMk id="2" creationId="{4D1B1495-7AA5-D731-E335-9B48038E8832}"/>
          </ac:spMkLst>
        </pc:spChg>
        <pc:spChg chg="mod">
          <ac:chgData name="Rosie Mclellan" userId="afbfa6b1-2ee2-49ee-a4e8-33d5f80c62d5" providerId="ADAL" clId="{09B11BA5-89DF-485B-8C5E-94933643B60E}" dt="2023-07-07T14:59:21.461" v="35" actId="1076"/>
          <ac:spMkLst>
            <pc:docMk/>
            <pc:sldMk cId="958732552" sldId="281"/>
            <ac:spMk id="3" creationId="{84D8E56C-0A5F-75AF-629A-E1FBB562342F}"/>
          </ac:spMkLst>
        </pc:spChg>
        <pc:extLst>
          <p:ext xmlns:p="http://schemas.openxmlformats.org/presentationml/2006/main" uri="{D6D511B9-2390-475A-947B-AFAB55BFBCF1}">
            <pc226:cmChg xmlns:pc226="http://schemas.microsoft.com/office/powerpoint/2022/06/main/command" chg="del">
              <pc226:chgData name="Rosie Mclellan" userId="afbfa6b1-2ee2-49ee-a4e8-33d5f80c62d5" providerId="ADAL" clId="{09B11BA5-89DF-485B-8C5E-94933643B60E}" dt="2023-07-07T14:39:13.921" v="1"/>
              <pc2:cmMkLst xmlns:pc2="http://schemas.microsoft.com/office/powerpoint/2019/9/main/command">
                <pc:docMk/>
                <pc:sldMk cId="958732552" sldId="281"/>
                <pc2:cmMk id="{97695738-E93F-435D-B5B9-8B804A3E11A2}"/>
              </pc2:cmMkLst>
            </pc226:cmChg>
          </p:ext>
        </pc:extLst>
      </pc:sldChg>
      <pc:sldChg chg="modSp mod">
        <pc:chgData name="Rosie Mclellan" userId="afbfa6b1-2ee2-49ee-a4e8-33d5f80c62d5" providerId="ADAL" clId="{09B11BA5-89DF-485B-8C5E-94933643B60E}" dt="2023-07-07T14:59:50.753" v="40" actId="1076"/>
        <pc:sldMkLst>
          <pc:docMk/>
          <pc:sldMk cId="1541641357" sldId="282"/>
        </pc:sldMkLst>
        <pc:spChg chg="mod">
          <ac:chgData name="Rosie Mclellan" userId="afbfa6b1-2ee2-49ee-a4e8-33d5f80c62d5" providerId="ADAL" clId="{09B11BA5-89DF-485B-8C5E-94933643B60E}" dt="2023-07-07T14:59:50.753" v="40" actId="1076"/>
          <ac:spMkLst>
            <pc:docMk/>
            <pc:sldMk cId="1541641357" sldId="282"/>
            <ac:spMk id="2" creationId="{3AC2F3D6-5E54-222F-DA2F-02872020916C}"/>
          </ac:spMkLst>
        </pc:spChg>
        <pc:spChg chg="mod">
          <ac:chgData name="Rosie Mclellan" userId="afbfa6b1-2ee2-49ee-a4e8-33d5f80c62d5" providerId="ADAL" clId="{09B11BA5-89DF-485B-8C5E-94933643B60E}" dt="2023-07-07T14:59:48.759" v="39" actId="1076"/>
          <ac:spMkLst>
            <pc:docMk/>
            <pc:sldMk cId="1541641357" sldId="282"/>
            <ac:spMk id="3" creationId="{909A39DB-0ECF-96E3-0046-7F2E156BCC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06351-D8D0-41B7-A409-89AC8F6ECCFB}"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9C2DE-C216-4E4D-91D1-F95772E87756}" type="slidenum">
              <a:rPr lang="en-GB" smtClean="0"/>
              <a:t>‹#›</a:t>
            </a:fld>
            <a:endParaRPr lang="en-GB"/>
          </a:p>
        </p:txBody>
      </p:sp>
    </p:spTree>
    <p:extLst>
      <p:ext uri="{BB962C8B-B14F-4D97-AF65-F5344CB8AC3E}">
        <p14:creationId xmlns:p14="http://schemas.microsoft.com/office/powerpoint/2010/main" val="416849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93939"/>
              </a:solidFill>
              <a:effectLst/>
              <a:latin typeface="national"/>
            </a:endParaRPr>
          </a:p>
        </p:txBody>
      </p:sp>
      <p:sp>
        <p:nvSpPr>
          <p:cNvPr id="4" name="Slide Number Placeholder 3"/>
          <p:cNvSpPr>
            <a:spLocks noGrp="1"/>
          </p:cNvSpPr>
          <p:nvPr>
            <p:ph type="sldNum" sz="quarter" idx="5"/>
          </p:nvPr>
        </p:nvSpPr>
        <p:spPr/>
        <p:txBody>
          <a:bodyPr/>
          <a:lstStyle/>
          <a:p>
            <a:fld id="{4DA9C2DE-C216-4E4D-91D1-F95772E87756}" type="slidenum">
              <a:rPr lang="en-GB" smtClean="0"/>
              <a:t>2</a:t>
            </a:fld>
            <a:endParaRPr lang="en-GB"/>
          </a:p>
        </p:txBody>
      </p:sp>
    </p:spTree>
    <p:extLst>
      <p:ext uri="{BB962C8B-B14F-4D97-AF65-F5344CB8AC3E}">
        <p14:creationId xmlns:p14="http://schemas.microsoft.com/office/powerpoint/2010/main" val="367488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Adult social care:</a:t>
            </a:r>
          </a:p>
          <a:p>
            <a:endParaRPr lang="en-US" dirty="0"/>
          </a:p>
          <a:p>
            <a:r>
              <a:rPr lang="en-US" dirty="0"/>
              <a:t>22% of the total sample have a social care package, though the majority of these are in specialist learning disability schemes (where 91% of residents have a social care package) and mental health schemes (where 33% do). </a:t>
            </a:r>
          </a:p>
          <a:p>
            <a:endParaRPr lang="en-US" dirty="0"/>
          </a:p>
          <a:p>
            <a:r>
              <a:rPr lang="en-US" dirty="0"/>
              <a:t>19% of residents of young people’s services and 9% of generic homeless service users also have a social care package in place.</a:t>
            </a:r>
          </a:p>
          <a:p>
            <a:endParaRPr lang="en-US" dirty="0"/>
          </a:p>
          <a:p>
            <a:r>
              <a:rPr lang="en-US" b="1" dirty="0"/>
              <a:t>Offending:</a:t>
            </a:r>
          </a:p>
          <a:p>
            <a:endParaRPr lang="en-US" dirty="0"/>
          </a:p>
          <a:p>
            <a:r>
              <a:rPr lang="en-US" dirty="0"/>
              <a:t>45% of the survey sample had some offending history, according to their keyworker. These were split fairly evenly between our three categories: </a:t>
            </a:r>
          </a:p>
          <a:p>
            <a:endParaRPr lang="en-US" dirty="0"/>
          </a:p>
          <a:p>
            <a:r>
              <a:rPr lang="en-US" dirty="0"/>
              <a:t>• 12% had been convicted of less serious or petty offences in the past but on a one-off or occasional basis </a:t>
            </a:r>
          </a:p>
          <a:p>
            <a:r>
              <a:rPr lang="en-US" dirty="0"/>
              <a:t>• 15% had been convicted of a series of less serious or petty offences only </a:t>
            </a:r>
          </a:p>
          <a:p>
            <a:r>
              <a:rPr lang="en-US" dirty="0"/>
              <a:t>• 16% had been convicted of at least one serious offence involving violence, sexual assault, drug dealing, grooming or trafficking. </a:t>
            </a:r>
          </a:p>
          <a:p>
            <a:endParaRPr lang="en-US" dirty="0"/>
          </a:p>
          <a:p>
            <a:r>
              <a:rPr lang="en-US" dirty="0"/>
              <a:t>Rates of offending varied considerably across different client group sectors, with relatively low rates of conviction in learning disability (7% in total), domestic abuse (18%) and young people’s (23%) services, rising to 71% in specialist substance misuse services. </a:t>
            </a:r>
          </a:p>
          <a:p>
            <a:endParaRPr lang="en-US" b="1" dirty="0"/>
          </a:p>
          <a:p>
            <a:r>
              <a:rPr lang="en-US" b="1" dirty="0"/>
              <a:t>Domestic abuse:</a:t>
            </a:r>
          </a:p>
          <a:p>
            <a:endParaRPr lang="en-US" b="1" dirty="0"/>
          </a:p>
          <a:p>
            <a:r>
              <a:rPr lang="en-US" dirty="0"/>
              <a:t>500 people, or 26% of our total sample were known to have some recent experience of domestic abuse . </a:t>
            </a:r>
          </a:p>
          <a:p>
            <a:endParaRPr lang="en-US" dirty="0"/>
          </a:p>
          <a:p>
            <a:r>
              <a:rPr lang="en-US" dirty="0"/>
              <a:t>194 of these people have a domestic abuse experience which was described as “regular and recent/current”, which amounts to 10% of the survey sample.</a:t>
            </a:r>
          </a:p>
          <a:p>
            <a:endParaRPr lang="en-US" dirty="0"/>
          </a:p>
          <a:p>
            <a:r>
              <a:rPr lang="en-US" dirty="0"/>
              <a:t> The incidence of domestic abuse doubles where we look only at the women in our sample. (51% had some recent experience; 21% had experienced ‘regular and recent/current’ abuse).</a:t>
            </a:r>
          </a:p>
          <a:p>
            <a:endParaRPr lang="en-US" dirty="0"/>
          </a:p>
          <a:p>
            <a:r>
              <a:rPr lang="en-US" dirty="0"/>
              <a:t>It is clear from the findings that it is not just specialist domestic abuse services that are supporting survivors (See table in appendix). 61% of women in generic homelessness provision (much of which is likely to be mixed) are recent survivors of domestic abuse; this includes 31% (73 women) who were described as experiencing regular recent/ current abuse. It is striking that 78% of this group of 73 women have either a diagnosed mental health condition, substance misuse problem or both, since these are frequent barriers to accessing specialist refuge provision.</a:t>
            </a:r>
          </a:p>
          <a:p>
            <a:endParaRPr lang="en-US" b="1" dirty="0"/>
          </a:p>
          <a:p>
            <a:r>
              <a:rPr lang="en-US" b="1" dirty="0"/>
              <a:t>Substance abuse</a:t>
            </a:r>
          </a:p>
          <a:p>
            <a:endParaRPr lang="en-US" b="1" dirty="0"/>
          </a:p>
          <a:p>
            <a:r>
              <a:rPr lang="en-US" dirty="0"/>
              <a:t>40% of the total sample (811 people) have a history of problematic substance use, rising to 50% of those living in generic homelessness provision.</a:t>
            </a:r>
            <a:endParaRPr lang="en-US" b="1" dirty="0"/>
          </a:p>
          <a:p>
            <a:endParaRPr lang="en-US" b="1" dirty="0"/>
          </a:p>
          <a:p>
            <a:r>
              <a:rPr lang="en-US" b="1" dirty="0"/>
              <a:t>Long-term homelessness</a:t>
            </a:r>
          </a:p>
          <a:p>
            <a:endParaRPr lang="en-US" b="1" dirty="0"/>
          </a:p>
          <a:p>
            <a:r>
              <a:rPr lang="en-US" dirty="0"/>
              <a:t>303 individuals – or 15% of the total sample were described as having a “history of lengthy or cyclical homelessness”.</a:t>
            </a:r>
            <a:endParaRPr lang="en-US" b="1" dirty="0"/>
          </a:p>
          <a:p>
            <a:endParaRPr lang="en-US" b="1" dirty="0"/>
          </a:p>
          <a:p>
            <a:r>
              <a:rPr lang="en-US" b="1" dirty="0"/>
              <a:t>Care experience</a:t>
            </a:r>
          </a:p>
          <a:p>
            <a:endParaRPr lang="en-US" b="1" dirty="0"/>
          </a:p>
          <a:p>
            <a:r>
              <a:rPr lang="en-US" dirty="0"/>
              <a:t>16% of the total sample has experience of local authority care. Unsurprisingly, the rate is highest in specialist young people’s services, where 24% had been a looked after child prior to the point of moving in, and a further 13% had formerly been a looked-after child.</a:t>
            </a:r>
            <a:endParaRPr lang="en-GB" b="1" dirty="0"/>
          </a:p>
        </p:txBody>
      </p:sp>
      <p:sp>
        <p:nvSpPr>
          <p:cNvPr id="4" name="Slide Number Placeholder 3"/>
          <p:cNvSpPr>
            <a:spLocks noGrp="1"/>
          </p:cNvSpPr>
          <p:nvPr>
            <p:ph type="sldNum" sz="quarter" idx="5"/>
          </p:nvPr>
        </p:nvSpPr>
        <p:spPr/>
        <p:txBody>
          <a:bodyPr/>
          <a:lstStyle/>
          <a:p>
            <a:fld id="{4DA9C2DE-C216-4E4D-91D1-F95772E87756}" type="slidenum">
              <a:rPr lang="en-GB" smtClean="0"/>
              <a:t>10</a:t>
            </a:fld>
            <a:endParaRPr lang="en-GB"/>
          </a:p>
        </p:txBody>
      </p:sp>
    </p:spTree>
    <p:extLst>
      <p:ext uri="{BB962C8B-B14F-4D97-AF65-F5344CB8AC3E}">
        <p14:creationId xmlns:p14="http://schemas.microsoft.com/office/powerpoint/2010/main" val="334024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disadvantaged score is worked out using:</a:t>
            </a:r>
          </a:p>
          <a:p>
            <a:endParaRPr lang="en-US" dirty="0"/>
          </a:p>
          <a:p>
            <a:r>
              <a:rPr lang="en-US" dirty="0"/>
              <a:t>• Diagnosed mental illness </a:t>
            </a:r>
          </a:p>
          <a:p>
            <a:r>
              <a:rPr lang="en-US" dirty="0"/>
              <a:t>• History of problematic substance use </a:t>
            </a:r>
          </a:p>
          <a:p>
            <a:r>
              <a:rPr lang="en-US" dirty="0"/>
              <a:t>• Experience of domestic abuse </a:t>
            </a:r>
          </a:p>
          <a:p>
            <a:r>
              <a:rPr lang="en-US" dirty="0"/>
              <a:t>• History of offending </a:t>
            </a:r>
          </a:p>
          <a:p>
            <a:r>
              <a:rPr lang="en-US" dirty="0"/>
              <a:t>• Recurrent or sustained history of homelessness </a:t>
            </a:r>
          </a:p>
          <a:p>
            <a:endParaRPr lang="en-US" dirty="0"/>
          </a:p>
          <a:p>
            <a:r>
              <a:rPr lang="en-US" b="1" dirty="0"/>
              <a:t>Other multiple disadvantaged score bits worth highlighting:</a:t>
            </a:r>
          </a:p>
          <a:p>
            <a:endParaRPr lang="en-US" dirty="0"/>
          </a:p>
          <a:p>
            <a:pPr marL="171450" indent="-171450">
              <a:buFont typeface="Arial" panose="020B0604020202020204" pitchFamily="34" charset="0"/>
              <a:buChar char="•"/>
            </a:pPr>
            <a:r>
              <a:rPr lang="en-US" dirty="0"/>
              <a:t>No link between gender identity and a higher score</a:t>
            </a:r>
          </a:p>
          <a:p>
            <a:pPr marL="171450" indent="-171450">
              <a:buFont typeface="Arial" panose="020B0604020202020204" pitchFamily="34" charset="0"/>
              <a:buChar char="•"/>
            </a:pPr>
            <a:r>
              <a:rPr lang="en-US" dirty="0"/>
              <a:t>People with higher scores were no more likely to be living in a supported housing scheme offering 24/7 cover.</a:t>
            </a:r>
          </a:p>
          <a:p>
            <a:pPr marL="171450" indent="-171450">
              <a:buFont typeface="Arial" panose="020B0604020202020204" pitchFamily="34" charset="0"/>
              <a:buChar char="•"/>
            </a:pPr>
            <a:r>
              <a:rPr lang="en-US" dirty="0"/>
              <a:t>37% of those living in supported housing for those experiencing homelessness had a score of 3 and over, compared to 22% in schemes for other client groups.</a:t>
            </a:r>
          </a:p>
          <a:p>
            <a:pPr marL="171450" indent="-171450">
              <a:buFont typeface="Arial" panose="020B0604020202020204" pitchFamily="34" charset="0"/>
              <a:buChar char="•"/>
            </a:pPr>
            <a:r>
              <a:rPr lang="en-US" dirty="0"/>
              <a:t>There was an association between homelessness and multiple disadvantage; 75% of those with long term or current homelessness had a multiple disadvantage score of 3 or more, compared to 22% of others in the sample. </a:t>
            </a:r>
          </a:p>
          <a:p>
            <a:pPr marL="171450" indent="-171450">
              <a:buFont typeface="Arial" panose="020B0604020202020204" pitchFamily="34" charset="0"/>
              <a:buChar char="•"/>
            </a:pPr>
            <a:r>
              <a:rPr lang="en-US" dirty="0"/>
              <a:t>Those with higher multiple disadvantage scores were less likely to be felt to be ready to move on from transitional housing (47%), compared to those with lower scores (63%)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DA9C2DE-C216-4E4D-91D1-F95772E87756}" type="slidenum">
              <a:rPr lang="en-GB" smtClean="0"/>
              <a:t>11</a:t>
            </a:fld>
            <a:endParaRPr lang="en-GB"/>
          </a:p>
        </p:txBody>
      </p:sp>
    </p:spTree>
    <p:extLst>
      <p:ext uri="{BB962C8B-B14F-4D97-AF65-F5344CB8AC3E}">
        <p14:creationId xmlns:p14="http://schemas.microsoft.com/office/powerpoint/2010/main" val="120207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of type of homelessness intervention:</a:t>
            </a:r>
          </a:p>
          <a:p>
            <a:endParaRPr lang="en-US" dirty="0"/>
          </a:p>
          <a:p>
            <a:r>
              <a:rPr lang="en-US" dirty="0"/>
              <a:t>• Crisis prevention: as a response to relationship, family or tenancy breakdown, to prevent higher risk forms of homelessness such as rough sleeping, before alternative accommodation can be secured. </a:t>
            </a:r>
          </a:p>
          <a:p>
            <a:endParaRPr lang="en-US" dirty="0"/>
          </a:p>
          <a:p>
            <a:r>
              <a:rPr lang="en-US" dirty="0"/>
              <a:t>• Emergency response: housing those who are already homeless, including but not limited to rough sleepers </a:t>
            </a:r>
          </a:p>
          <a:p>
            <a:endParaRPr lang="en-US" dirty="0"/>
          </a:p>
          <a:p>
            <a:r>
              <a:rPr lang="en-US" dirty="0"/>
              <a:t>• Repeat prevention: supporting people into sustainable tenancies or suitable </a:t>
            </a:r>
            <a:r>
              <a:rPr lang="en-US" dirty="0" err="1"/>
              <a:t>longerterm</a:t>
            </a:r>
            <a:r>
              <a:rPr lang="en-US" dirty="0"/>
              <a:t> accommodation to meet their needs. </a:t>
            </a:r>
            <a:endParaRPr lang="en-GB" dirty="0"/>
          </a:p>
        </p:txBody>
      </p:sp>
      <p:sp>
        <p:nvSpPr>
          <p:cNvPr id="4" name="Slide Number Placeholder 3"/>
          <p:cNvSpPr>
            <a:spLocks noGrp="1"/>
          </p:cNvSpPr>
          <p:nvPr>
            <p:ph type="sldNum" sz="quarter" idx="5"/>
          </p:nvPr>
        </p:nvSpPr>
        <p:spPr/>
        <p:txBody>
          <a:bodyPr/>
          <a:lstStyle/>
          <a:p>
            <a:fld id="{4DA9C2DE-C216-4E4D-91D1-F95772E87756}" type="slidenum">
              <a:rPr lang="en-GB" smtClean="0"/>
              <a:t>12</a:t>
            </a:fld>
            <a:endParaRPr lang="en-GB"/>
          </a:p>
        </p:txBody>
      </p:sp>
    </p:spTree>
    <p:extLst>
      <p:ext uri="{BB962C8B-B14F-4D97-AF65-F5344CB8AC3E}">
        <p14:creationId xmlns:p14="http://schemas.microsoft.com/office/powerpoint/2010/main" val="64418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Staff judgement is that 51% of those who had been resident in the scheme for 6 months or less are ready to move into settled housing. This increases such that 66% of those who have been in the scheme for 12 months or less are ready to move on. After 2 years of residence, the proportion of people ready to move on declines.</a:t>
            </a:r>
            <a:endParaRPr lang="en-GB" dirty="0"/>
          </a:p>
        </p:txBody>
      </p:sp>
      <p:sp>
        <p:nvSpPr>
          <p:cNvPr id="4" name="Slide Number Placeholder 3"/>
          <p:cNvSpPr>
            <a:spLocks noGrp="1"/>
          </p:cNvSpPr>
          <p:nvPr>
            <p:ph type="sldNum" sz="quarter" idx="5"/>
          </p:nvPr>
        </p:nvSpPr>
        <p:spPr/>
        <p:txBody>
          <a:bodyPr/>
          <a:lstStyle/>
          <a:p>
            <a:fld id="{4DA9C2DE-C216-4E4D-91D1-F95772E87756}" type="slidenum">
              <a:rPr lang="en-GB" smtClean="0"/>
              <a:t>13</a:t>
            </a:fld>
            <a:endParaRPr lang="en-GB"/>
          </a:p>
        </p:txBody>
      </p:sp>
    </p:spTree>
    <p:extLst>
      <p:ext uri="{BB962C8B-B14F-4D97-AF65-F5344CB8AC3E}">
        <p14:creationId xmlns:p14="http://schemas.microsoft.com/office/powerpoint/2010/main" val="117875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89% of the sample </a:t>
            </a:r>
            <a:r>
              <a:rPr lang="en-US" sz="1200" dirty="0"/>
              <a:t>had any one of: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form of 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mental health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Learning 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Substance misuse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Long-term health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diagnosed autism or Aspergers</a:t>
            </a:r>
          </a:p>
          <a:p>
            <a:endParaRPr lang="en-GB" dirty="0"/>
          </a:p>
        </p:txBody>
      </p:sp>
      <p:sp>
        <p:nvSpPr>
          <p:cNvPr id="4" name="Slide Number Placeholder 3"/>
          <p:cNvSpPr>
            <a:spLocks noGrp="1"/>
          </p:cNvSpPr>
          <p:nvPr>
            <p:ph type="sldNum" sz="quarter" idx="5"/>
          </p:nvPr>
        </p:nvSpPr>
        <p:spPr/>
        <p:txBody>
          <a:bodyPr/>
          <a:lstStyle/>
          <a:p>
            <a:fld id="{4DA9C2DE-C216-4E4D-91D1-F95772E87756}" type="slidenum">
              <a:rPr lang="en-GB" smtClean="0"/>
              <a:t>14</a:t>
            </a:fld>
            <a:endParaRPr lang="en-GB"/>
          </a:p>
        </p:txBody>
      </p:sp>
    </p:spTree>
    <p:extLst>
      <p:ext uri="{BB962C8B-B14F-4D97-AF65-F5344CB8AC3E}">
        <p14:creationId xmlns:p14="http://schemas.microsoft.com/office/powerpoint/2010/main" val="186585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wish to speak about other information here (see page 35 of report). This breaks down success by tenure type.</a:t>
            </a:r>
            <a:endParaRPr lang="en-GB" dirty="0"/>
          </a:p>
        </p:txBody>
      </p:sp>
      <p:sp>
        <p:nvSpPr>
          <p:cNvPr id="4" name="Slide Number Placeholder 3"/>
          <p:cNvSpPr>
            <a:spLocks noGrp="1"/>
          </p:cNvSpPr>
          <p:nvPr>
            <p:ph type="sldNum" sz="quarter" idx="5"/>
          </p:nvPr>
        </p:nvSpPr>
        <p:spPr/>
        <p:txBody>
          <a:bodyPr/>
          <a:lstStyle/>
          <a:p>
            <a:fld id="{4DA9C2DE-C216-4E4D-91D1-F95772E87756}" type="slidenum">
              <a:rPr lang="en-GB" smtClean="0"/>
              <a:t>15</a:t>
            </a:fld>
            <a:endParaRPr lang="en-GB"/>
          </a:p>
        </p:txBody>
      </p:sp>
    </p:spTree>
    <p:extLst>
      <p:ext uri="{BB962C8B-B14F-4D97-AF65-F5344CB8AC3E}">
        <p14:creationId xmlns:p14="http://schemas.microsoft.com/office/powerpoint/2010/main" val="268045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A9C2DE-C216-4E4D-91D1-F95772E87756}" type="slidenum">
              <a:rPr lang="en-GB" smtClean="0"/>
              <a:t>16</a:t>
            </a:fld>
            <a:endParaRPr lang="en-GB"/>
          </a:p>
        </p:txBody>
      </p:sp>
    </p:spTree>
    <p:extLst>
      <p:ext uri="{BB962C8B-B14F-4D97-AF65-F5344CB8AC3E}">
        <p14:creationId xmlns:p14="http://schemas.microsoft.com/office/powerpoint/2010/main" val="381671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p:nvPr>
        </p:nvSpPr>
        <p:spPr>
          <a:xfrm>
            <a:off x="550863" y="549275"/>
            <a:ext cx="11090275" cy="1619250"/>
          </a:xfrm>
          <a:prstGeom prst="rect">
            <a:avLst/>
          </a:prstGeom>
        </p:spPr>
        <p:txBody>
          <a:bodyPr anchor="t"/>
          <a:lstStyle>
            <a:lvl1pPr algn="l">
              <a:defRPr sz="6000"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p:nvPr>
        </p:nvSpPr>
        <p:spPr>
          <a:xfrm>
            <a:off x="550862" y="2601119"/>
            <a:ext cx="11090275" cy="2736056"/>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0271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D7E5-EC89-9745-BE91-86ED9E6FC38B}"/>
              </a:ext>
            </a:extLst>
          </p:cNvPr>
          <p:cNvSpPr>
            <a:spLocks noGrp="1"/>
          </p:cNvSpPr>
          <p:nvPr>
            <p:ph type="title"/>
          </p:nvPr>
        </p:nvSpPr>
        <p:spPr>
          <a:xfrm>
            <a:off x="550864" y="546848"/>
            <a:ext cx="4221162" cy="1362634"/>
          </a:xfrm>
        </p:spPr>
        <p:txBody>
          <a:bodyPr anchor="t"/>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C13EE25-864B-9746-9CF9-A8262D2E240B}"/>
              </a:ext>
            </a:extLst>
          </p:cNvPr>
          <p:cNvSpPr>
            <a:spLocks noGrp="1"/>
          </p:cNvSpPr>
          <p:nvPr>
            <p:ph idx="1"/>
          </p:nvPr>
        </p:nvSpPr>
        <p:spPr>
          <a:xfrm>
            <a:off x="5183188" y="546848"/>
            <a:ext cx="6172200" cy="4790328"/>
          </a:xfrm>
        </p:spPr>
        <p:txBody>
          <a:bodyPr>
            <a:normAutofit/>
          </a:bodyPr>
          <a:lstStyle>
            <a:lvl1pPr>
              <a:defRPr sz="2000" baseline="0"/>
            </a:lvl1pPr>
            <a:lvl2pPr>
              <a:defRPr sz="1500" baseline="0"/>
            </a:lvl2pPr>
            <a:lvl3pPr>
              <a:defRPr sz="1500" baseline="0"/>
            </a:lvl3pPr>
            <a:lvl4pPr>
              <a:defRPr sz="1500" baseline="0"/>
            </a:lvl4pPr>
            <a:lvl5pPr>
              <a:defRPr sz="1500" baseline="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C09E44D4-67F6-8345-AC99-BE56EC5C84DF}"/>
              </a:ext>
            </a:extLst>
          </p:cNvPr>
          <p:cNvSpPr>
            <a:spLocks noGrp="1"/>
          </p:cNvSpPr>
          <p:nvPr>
            <p:ph type="body" sz="half" idx="2"/>
          </p:nvPr>
        </p:nvSpPr>
        <p:spPr>
          <a:xfrm>
            <a:off x="550864" y="2168524"/>
            <a:ext cx="4221162" cy="31686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977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77DB-0C83-D540-8F3B-41BCCB9D8CF9}"/>
              </a:ext>
            </a:extLst>
          </p:cNvPr>
          <p:cNvSpPr>
            <a:spLocks noGrp="1"/>
          </p:cNvSpPr>
          <p:nvPr>
            <p:ph type="title"/>
          </p:nvPr>
        </p:nvSpPr>
        <p:spPr>
          <a:xfrm>
            <a:off x="550864" y="549274"/>
            <a:ext cx="4221162" cy="1508125"/>
          </a:xfrm>
        </p:spPr>
        <p:txBody>
          <a:bodyPr anchor="t"/>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60E92612-F3D0-D046-8B57-18CD0836E15F}"/>
              </a:ext>
            </a:extLst>
          </p:cNvPr>
          <p:cNvSpPr>
            <a:spLocks noGrp="1"/>
          </p:cNvSpPr>
          <p:nvPr>
            <p:ph type="pic" idx="1"/>
          </p:nvPr>
        </p:nvSpPr>
        <p:spPr>
          <a:xfrm>
            <a:off x="5183188" y="549276"/>
            <a:ext cx="6457948" cy="4787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041354-525D-D044-9FE3-12541D2C4B33}"/>
              </a:ext>
            </a:extLst>
          </p:cNvPr>
          <p:cNvSpPr>
            <a:spLocks noGrp="1"/>
          </p:cNvSpPr>
          <p:nvPr>
            <p:ph type="body" sz="half" idx="2"/>
          </p:nvPr>
        </p:nvSpPr>
        <p:spPr>
          <a:xfrm>
            <a:off x="550864" y="2168524"/>
            <a:ext cx="4221162" cy="3168651"/>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44962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E92612-F3D0-D046-8B57-18CD0836E15F}"/>
              </a:ext>
            </a:extLst>
          </p:cNvPr>
          <p:cNvSpPr>
            <a:spLocks noGrp="1"/>
          </p:cNvSpPr>
          <p:nvPr>
            <p:ph type="pic" idx="1"/>
          </p:nvPr>
        </p:nvSpPr>
        <p:spPr>
          <a:xfrm>
            <a:off x="6248400" y="549276"/>
            <a:ext cx="5392736" cy="43992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Picture Placeholder 2">
            <a:extLst>
              <a:ext uri="{FF2B5EF4-FFF2-40B4-BE49-F238E27FC236}">
                <a16:creationId xmlns:a16="http://schemas.microsoft.com/office/drawing/2014/main" id="{E5102C83-A8F9-4D49-958D-E7E5F19B7A6C}"/>
              </a:ext>
            </a:extLst>
          </p:cNvPr>
          <p:cNvSpPr>
            <a:spLocks noGrp="1"/>
          </p:cNvSpPr>
          <p:nvPr>
            <p:ph type="pic" idx="10"/>
          </p:nvPr>
        </p:nvSpPr>
        <p:spPr>
          <a:xfrm>
            <a:off x="546847" y="549276"/>
            <a:ext cx="5392736" cy="43992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ext Placeholder 2">
            <a:extLst>
              <a:ext uri="{FF2B5EF4-FFF2-40B4-BE49-F238E27FC236}">
                <a16:creationId xmlns:a16="http://schemas.microsoft.com/office/drawing/2014/main" id="{23C0B85A-F16F-C949-8A46-21B5387C1431}"/>
              </a:ext>
            </a:extLst>
          </p:cNvPr>
          <p:cNvSpPr>
            <a:spLocks noGrp="1"/>
          </p:cNvSpPr>
          <p:nvPr>
            <p:ph type="body" idx="11"/>
          </p:nvPr>
        </p:nvSpPr>
        <p:spPr>
          <a:xfrm>
            <a:off x="550862" y="4956549"/>
            <a:ext cx="5388721" cy="336550"/>
          </a:xfrm>
        </p:spPr>
        <p:txBody>
          <a:bodyPr anchor="b">
            <a:normAutofit/>
          </a:bodyPr>
          <a:lstStyle>
            <a:lvl1pPr marL="0" indent="0">
              <a:buNone/>
              <a:defRPr sz="1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7" name="Text Placeholder 2">
            <a:extLst>
              <a:ext uri="{FF2B5EF4-FFF2-40B4-BE49-F238E27FC236}">
                <a16:creationId xmlns:a16="http://schemas.microsoft.com/office/drawing/2014/main" id="{7E612A0C-A028-834B-AC13-FCAEC6431D6E}"/>
              </a:ext>
            </a:extLst>
          </p:cNvPr>
          <p:cNvSpPr>
            <a:spLocks noGrp="1"/>
          </p:cNvSpPr>
          <p:nvPr>
            <p:ph type="body" idx="12"/>
          </p:nvPr>
        </p:nvSpPr>
        <p:spPr>
          <a:xfrm>
            <a:off x="6252415" y="4956549"/>
            <a:ext cx="5388721" cy="336550"/>
          </a:xfrm>
        </p:spPr>
        <p:txBody>
          <a:bodyPr anchor="b">
            <a:normAutofit/>
          </a:bodyPr>
          <a:lstStyle>
            <a:lvl1pPr marL="0" indent="0">
              <a:buNone/>
              <a:defRPr sz="1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39534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p:nvPr>
        </p:nvSpPr>
        <p:spPr>
          <a:xfrm>
            <a:off x="550863" y="549275"/>
            <a:ext cx="11090275" cy="1619250"/>
          </a:xfrm>
          <a:prstGeom prst="rect">
            <a:avLst/>
          </a:prstGeom>
        </p:spPr>
        <p:txBody>
          <a:bodyPr anchor="t"/>
          <a:lstStyle>
            <a:lvl1pPr algn="l">
              <a:defRPr sz="6000" baseline="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p:nvPr>
        </p:nvSpPr>
        <p:spPr>
          <a:xfrm>
            <a:off x="550862" y="2601119"/>
            <a:ext cx="11090275" cy="2736056"/>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1262802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4ABB-61F3-DB4C-9857-2865CAC37B4B}"/>
              </a:ext>
            </a:extLst>
          </p:cNvPr>
          <p:cNvSpPr>
            <a:spLocks noGrp="1"/>
          </p:cNvSpPr>
          <p:nvPr>
            <p:ph type="title"/>
          </p:nvPr>
        </p:nvSpPr>
        <p:spPr>
          <a:xfrm>
            <a:off x="550863" y="549276"/>
            <a:ext cx="11090275" cy="4787899"/>
          </a:xfrm>
          <a:prstGeom prst="rect">
            <a:avLst/>
          </a:prstGeom>
        </p:spPr>
        <p:txBody>
          <a:bodyPr anchor="t"/>
          <a:lstStyle>
            <a:lvl1pPr>
              <a:defRPr sz="6000" baseline="0">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2366714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0EB6-A497-314D-B6FA-8A1F06167414}"/>
              </a:ext>
            </a:extLst>
          </p:cNvPr>
          <p:cNvSpPr>
            <a:spLocks noGrp="1"/>
          </p:cNvSpPr>
          <p:nvPr>
            <p:ph type="title" hasCustomPrompt="1"/>
          </p:nvPr>
        </p:nvSpPr>
        <p:spPr>
          <a:xfrm>
            <a:off x="550863" y="549275"/>
            <a:ext cx="11090275" cy="2879725"/>
          </a:xfrm>
          <a:prstGeom prst="rect">
            <a:avLst/>
          </a:prstGeom>
        </p:spPr>
        <p:txBody>
          <a:bodyPr/>
          <a:lstStyle>
            <a:lvl1pPr>
              <a:defRPr sz="20000" baseline="0">
                <a:solidFill>
                  <a:schemeClr val="bg1"/>
                </a:solidFill>
              </a:defRPr>
            </a:lvl1pPr>
          </a:lstStyle>
          <a:p>
            <a:r>
              <a:rPr lang="en-GB" dirty="0"/>
              <a:t>00%</a:t>
            </a:r>
            <a:endParaRPr lang="en-US" dirty="0"/>
          </a:p>
        </p:txBody>
      </p:sp>
      <p:sp>
        <p:nvSpPr>
          <p:cNvPr id="6" name="Subtitle 2">
            <a:extLst>
              <a:ext uri="{FF2B5EF4-FFF2-40B4-BE49-F238E27FC236}">
                <a16:creationId xmlns:a16="http://schemas.microsoft.com/office/drawing/2014/main" id="{5A978C10-2D1D-0F4D-8D08-FF024D2D5F2B}"/>
              </a:ext>
            </a:extLst>
          </p:cNvPr>
          <p:cNvSpPr>
            <a:spLocks noGrp="1"/>
          </p:cNvSpPr>
          <p:nvPr>
            <p:ph type="subTitle" idx="1"/>
          </p:nvPr>
        </p:nvSpPr>
        <p:spPr>
          <a:xfrm>
            <a:off x="550862" y="3428999"/>
            <a:ext cx="11090275" cy="1908175"/>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106139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hasCustomPrompt="1"/>
          </p:nvPr>
        </p:nvSpPr>
        <p:spPr>
          <a:xfrm>
            <a:off x="550863" y="549275"/>
            <a:ext cx="11090275" cy="741643"/>
          </a:xfrm>
          <a:prstGeom prst="rect">
            <a:avLst/>
          </a:prstGeom>
        </p:spPr>
        <p:txBody>
          <a:bodyPr anchor="t"/>
          <a:lstStyle>
            <a:lvl1pPr algn="l">
              <a:defRPr sz="6000" baseline="0">
                <a:solidFill>
                  <a:schemeClr val="bg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hasCustomPrompt="1"/>
          </p:nvPr>
        </p:nvSpPr>
        <p:spPr>
          <a:xfrm>
            <a:off x="550862" y="1775432"/>
            <a:ext cx="11090275" cy="393093"/>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Please visit </a:t>
            </a:r>
            <a:r>
              <a:rPr lang="en-GB" dirty="0" err="1"/>
              <a:t>housing.org.uk</a:t>
            </a:r>
            <a:r>
              <a:rPr lang="en-GB" dirty="0"/>
              <a:t> for more information</a:t>
            </a:r>
            <a:endParaRPr lang="en-US" dirty="0"/>
          </a:p>
        </p:txBody>
      </p:sp>
    </p:spTree>
    <p:extLst>
      <p:ext uri="{BB962C8B-B14F-4D97-AF65-F5344CB8AC3E}">
        <p14:creationId xmlns:p14="http://schemas.microsoft.com/office/powerpoint/2010/main" val="192950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p:nvPr>
        </p:nvSpPr>
        <p:spPr>
          <a:xfrm>
            <a:off x="550863" y="549275"/>
            <a:ext cx="11090275" cy="1619250"/>
          </a:xfrm>
        </p:spPr>
        <p:txBody>
          <a:bodyPr anchor="b"/>
          <a:lstStyle>
            <a:lvl1pPr algn="l">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p:nvPr>
        </p:nvSpPr>
        <p:spPr>
          <a:xfrm>
            <a:off x="550862" y="2601119"/>
            <a:ext cx="11090275" cy="2736056"/>
          </a:xfrm>
        </p:spPr>
        <p:txBody>
          <a:bodyPr/>
          <a:lstStyle>
            <a:lvl1pPr marL="0" indent="0" algn="l">
              <a:buNone/>
              <a:defRPr sz="2400" b="1" i="0" baseline="0">
                <a:solidFill>
                  <a:srgbClr val="2F2F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74952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42A0-187C-D043-A738-B0628C23B817}"/>
              </a:ext>
            </a:extLst>
          </p:cNvPr>
          <p:cNvSpPr>
            <a:spLocks noGrp="1"/>
          </p:cNvSpPr>
          <p:nvPr>
            <p:ph type="title"/>
          </p:nvPr>
        </p:nvSpPr>
        <p:spPr/>
        <p:txBody>
          <a:bodyPr anchor="t"/>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267612-5609-9548-BAA3-B2026C4AE1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48506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4ABB-61F3-DB4C-9857-2865CAC37B4B}"/>
              </a:ext>
            </a:extLst>
          </p:cNvPr>
          <p:cNvSpPr>
            <a:spLocks noGrp="1"/>
          </p:cNvSpPr>
          <p:nvPr>
            <p:ph type="title"/>
          </p:nvPr>
        </p:nvSpPr>
        <p:spPr>
          <a:xfrm>
            <a:off x="550863" y="549276"/>
            <a:ext cx="11090275" cy="4787899"/>
          </a:xfrm>
        </p:spPr>
        <p:txBody>
          <a:bodyPr anchor="t"/>
          <a:lstStyle>
            <a:lvl1pPr>
              <a:defRPr sz="6000"/>
            </a:lvl1pPr>
          </a:lstStyle>
          <a:p>
            <a:r>
              <a:rPr lang="en-GB" dirty="0"/>
              <a:t>Click to edit Master title style</a:t>
            </a:r>
            <a:endParaRPr lang="en-US" dirty="0"/>
          </a:p>
        </p:txBody>
      </p:sp>
    </p:spTree>
    <p:extLst>
      <p:ext uri="{BB962C8B-B14F-4D97-AF65-F5344CB8AC3E}">
        <p14:creationId xmlns:p14="http://schemas.microsoft.com/office/powerpoint/2010/main" val="159846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4ABB-61F3-DB4C-9857-2865CAC37B4B}"/>
              </a:ext>
            </a:extLst>
          </p:cNvPr>
          <p:cNvSpPr>
            <a:spLocks noGrp="1"/>
          </p:cNvSpPr>
          <p:nvPr>
            <p:ph type="title"/>
          </p:nvPr>
        </p:nvSpPr>
        <p:spPr>
          <a:xfrm>
            <a:off x="550863" y="549276"/>
            <a:ext cx="11090275" cy="4787899"/>
          </a:xfrm>
          <a:prstGeom prst="rect">
            <a:avLst/>
          </a:prstGeom>
        </p:spPr>
        <p:txBody>
          <a:bodyPr anchor="t"/>
          <a:lstStyle>
            <a:lvl1pPr>
              <a:defRPr sz="60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6070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3F1A-9368-EE41-A870-FF1ACB6CAD50}"/>
              </a:ext>
            </a:extLst>
          </p:cNvPr>
          <p:cNvSpPr>
            <a:spLocks noGrp="1"/>
          </p:cNvSpPr>
          <p:nvPr>
            <p:ph type="title"/>
          </p:nvPr>
        </p:nvSpPr>
        <p:spPr/>
        <p:txBody>
          <a:bodyPr anchor="t"/>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27B0798-6447-1C41-8A1E-FB7DDA4E3949}"/>
              </a:ext>
            </a:extLst>
          </p:cNvPr>
          <p:cNvSpPr>
            <a:spLocks noGrp="1"/>
          </p:cNvSpPr>
          <p:nvPr>
            <p:ph sz="half" idx="1"/>
          </p:nvPr>
        </p:nvSpPr>
        <p:spPr>
          <a:xfrm>
            <a:off x="550863" y="1825625"/>
            <a:ext cx="5468937" cy="3511550"/>
          </a:xfrm>
        </p:spPr>
        <p:txBody>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D2E17053-918C-8F42-AEA4-33253696976E}"/>
              </a:ext>
            </a:extLst>
          </p:cNvPr>
          <p:cNvSpPr>
            <a:spLocks noGrp="1"/>
          </p:cNvSpPr>
          <p:nvPr>
            <p:ph sz="half" idx="2"/>
          </p:nvPr>
        </p:nvSpPr>
        <p:spPr>
          <a:xfrm>
            <a:off x="6172200" y="1825625"/>
            <a:ext cx="5468936" cy="351155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3716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8166-43B5-4D42-AD1C-367B05431EF9}"/>
              </a:ext>
            </a:extLst>
          </p:cNvPr>
          <p:cNvSpPr>
            <a:spLocks noGrp="1"/>
          </p:cNvSpPr>
          <p:nvPr>
            <p:ph type="title"/>
          </p:nvPr>
        </p:nvSpPr>
        <p:spPr>
          <a:xfrm>
            <a:off x="550863" y="549276"/>
            <a:ext cx="11090275" cy="1131888"/>
          </a:xfrm>
        </p:spPr>
        <p:txBody>
          <a:bodyPr anchor="t"/>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6FCF629-B31C-E846-A275-983EDDF61901}"/>
              </a:ext>
            </a:extLst>
          </p:cNvPr>
          <p:cNvSpPr>
            <a:spLocks noGrp="1"/>
          </p:cNvSpPr>
          <p:nvPr>
            <p:ph type="body" idx="1"/>
          </p:nvPr>
        </p:nvSpPr>
        <p:spPr>
          <a:xfrm>
            <a:off x="550862" y="2168525"/>
            <a:ext cx="5446713" cy="336550"/>
          </a:xfrm>
        </p:spPr>
        <p:txBody>
          <a:bodyPr anchor="b">
            <a:normAutofit/>
          </a:bodyPr>
          <a:lstStyle>
            <a:lvl1pPr marL="0" indent="0">
              <a:buNone/>
              <a:defRPr sz="15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BEF22A9-92DE-3245-8F38-A6C616A4A811}"/>
              </a:ext>
            </a:extLst>
          </p:cNvPr>
          <p:cNvSpPr>
            <a:spLocks noGrp="1"/>
          </p:cNvSpPr>
          <p:nvPr>
            <p:ph sz="half" idx="2"/>
          </p:nvPr>
        </p:nvSpPr>
        <p:spPr>
          <a:xfrm>
            <a:off x="550864" y="2505075"/>
            <a:ext cx="5446712" cy="283210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A63525E0-303F-7E42-86CF-E853F0AC7CFB}"/>
              </a:ext>
            </a:extLst>
          </p:cNvPr>
          <p:cNvSpPr>
            <a:spLocks noGrp="1"/>
          </p:cNvSpPr>
          <p:nvPr>
            <p:ph type="body" sz="quarter" idx="3"/>
          </p:nvPr>
        </p:nvSpPr>
        <p:spPr>
          <a:xfrm>
            <a:off x="6172200" y="2168525"/>
            <a:ext cx="5468938" cy="336550"/>
          </a:xfrm>
        </p:spPr>
        <p:txBody>
          <a:bodyPr anchor="b">
            <a:normAutofit/>
          </a:bodyPr>
          <a:lstStyle>
            <a:lvl1pPr marL="0" indent="0">
              <a:buNone/>
              <a:defRPr sz="15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602C9C0-F078-E04F-B653-B548690CBC57}"/>
              </a:ext>
            </a:extLst>
          </p:cNvPr>
          <p:cNvSpPr>
            <a:spLocks noGrp="1"/>
          </p:cNvSpPr>
          <p:nvPr>
            <p:ph sz="quarter" idx="4"/>
          </p:nvPr>
        </p:nvSpPr>
        <p:spPr>
          <a:xfrm>
            <a:off x="6172200" y="2505075"/>
            <a:ext cx="5468938" cy="283210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5421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D7E5-EC89-9745-BE91-86ED9E6FC38B}"/>
              </a:ext>
            </a:extLst>
          </p:cNvPr>
          <p:cNvSpPr>
            <a:spLocks noGrp="1"/>
          </p:cNvSpPr>
          <p:nvPr>
            <p:ph type="title"/>
          </p:nvPr>
        </p:nvSpPr>
        <p:spPr>
          <a:xfrm>
            <a:off x="550864" y="546848"/>
            <a:ext cx="4221162" cy="1362634"/>
          </a:xfrm>
        </p:spPr>
        <p:txBody>
          <a:bodyPr anchor="t"/>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C13EE25-864B-9746-9CF9-A8262D2E240B}"/>
              </a:ext>
            </a:extLst>
          </p:cNvPr>
          <p:cNvSpPr>
            <a:spLocks noGrp="1"/>
          </p:cNvSpPr>
          <p:nvPr>
            <p:ph idx="1"/>
          </p:nvPr>
        </p:nvSpPr>
        <p:spPr>
          <a:xfrm>
            <a:off x="5183188" y="546848"/>
            <a:ext cx="6172200" cy="4790328"/>
          </a:xfrm>
        </p:spPr>
        <p:txBody>
          <a:bodyPr>
            <a:normAutofit/>
          </a:bodyPr>
          <a:lstStyle>
            <a:lvl1pPr>
              <a:defRPr sz="2000" baseline="0"/>
            </a:lvl1pPr>
            <a:lvl2pPr>
              <a:defRPr sz="1500" baseline="0"/>
            </a:lvl2pPr>
            <a:lvl3pPr>
              <a:defRPr sz="1500" baseline="0"/>
            </a:lvl3pPr>
            <a:lvl4pPr>
              <a:defRPr sz="1500" baseline="0"/>
            </a:lvl4pPr>
            <a:lvl5pPr>
              <a:defRPr sz="1500" baseline="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C09E44D4-67F6-8345-AC99-BE56EC5C84DF}"/>
              </a:ext>
            </a:extLst>
          </p:cNvPr>
          <p:cNvSpPr>
            <a:spLocks noGrp="1"/>
          </p:cNvSpPr>
          <p:nvPr>
            <p:ph type="body" sz="half" idx="2"/>
          </p:nvPr>
        </p:nvSpPr>
        <p:spPr>
          <a:xfrm>
            <a:off x="550864" y="2168524"/>
            <a:ext cx="4221162" cy="31686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7255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77DB-0C83-D540-8F3B-41BCCB9D8CF9}"/>
              </a:ext>
            </a:extLst>
          </p:cNvPr>
          <p:cNvSpPr>
            <a:spLocks noGrp="1"/>
          </p:cNvSpPr>
          <p:nvPr>
            <p:ph type="title"/>
          </p:nvPr>
        </p:nvSpPr>
        <p:spPr>
          <a:xfrm>
            <a:off x="550864" y="549274"/>
            <a:ext cx="4221162" cy="1508125"/>
          </a:xfrm>
        </p:spPr>
        <p:txBody>
          <a:bodyPr anchor="t"/>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60E92612-F3D0-D046-8B57-18CD0836E15F}"/>
              </a:ext>
            </a:extLst>
          </p:cNvPr>
          <p:cNvSpPr>
            <a:spLocks noGrp="1"/>
          </p:cNvSpPr>
          <p:nvPr>
            <p:ph type="pic" idx="1"/>
          </p:nvPr>
        </p:nvSpPr>
        <p:spPr>
          <a:xfrm>
            <a:off x="5183188" y="549276"/>
            <a:ext cx="6457948" cy="4787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041354-525D-D044-9FE3-12541D2C4B33}"/>
              </a:ext>
            </a:extLst>
          </p:cNvPr>
          <p:cNvSpPr>
            <a:spLocks noGrp="1"/>
          </p:cNvSpPr>
          <p:nvPr>
            <p:ph type="body" sz="half" idx="2"/>
          </p:nvPr>
        </p:nvSpPr>
        <p:spPr>
          <a:xfrm>
            <a:off x="550864" y="2168524"/>
            <a:ext cx="4221162" cy="3168651"/>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234972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E92612-F3D0-D046-8B57-18CD0836E15F}"/>
              </a:ext>
            </a:extLst>
          </p:cNvPr>
          <p:cNvSpPr>
            <a:spLocks noGrp="1"/>
          </p:cNvSpPr>
          <p:nvPr>
            <p:ph type="pic" idx="1"/>
          </p:nvPr>
        </p:nvSpPr>
        <p:spPr>
          <a:xfrm>
            <a:off x="6248400" y="549276"/>
            <a:ext cx="5392736" cy="43992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Picture Placeholder 2">
            <a:extLst>
              <a:ext uri="{FF2B5EF4-FFF2-40B4-BE49-F238E27FC236}">
                <a16:creationId xmlns:a16="http://schemas.microsoft.com/office/drawing/2014/main" id="{E5102C83-A8F9-4D49-958D-E7E5F19B7A6C}"/>
              </a:ext>
            </a:extLst>
          </p:cNvPr>
          <p:cNvSpPr>
            <a:spLocks noGrp="1"/>
          </p:cNvSpPr>
          <p:nvPr>
            <p:ph type="pic" idx="10"/>
          </p:nvPr>
        </p:nvSpPr>
        <p:spPr>
          <a:xfrm>
            <a:off x="546847" y="549276"/>
            <a:ext cx="5392736" cy="43992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ext Placeholder 2">
            <a:extLst>
              <a:ext uri="{FF2B5EF4-FFF2-40B4-BE49-F238E27FC236}">
                <a16:creationId xmlns:a16="http://schemas.microsoft.com/office/drawing/2014/main" id="{23C0B85A-F16F-C949-8A46-21B5387C1431}"/>
              </a:ext>
            </a:extLst>
          </p:cNvPr>
          <p:cNvSpPr>
            <a:spLocks noGrp="1"/>
          </p:cNvSpPr>
          <p:nvPr>
            <p:ph type="body" idx="11"/>
          </p:nvPr>
        </p:nvSpPr>
        <p:spPr>
          <a:xfrm>
            <a:off x="550862" y="4956549"/>
            <a:ext cx="5388721" cy="336550"/>
          </a:xfrm>
        </p:spPr>
        <p:txBody>
          <a:bodyPr anchor="b">
            <a:normAutofit/>
          </a:bodyPr>
          <a:lstStyle>
            <a:lvl1pPr marL="0" indent="0">
              <a:buNone/>
              <a:defRPr sz="1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7" name="Text Placeholder 2">
            <a:extLst>
              <a:ext uri="{FF2B5EF4-FFF2-40B4-BE49-F238E27FC236}">
                <a16:creationId xmlns:a16="http://schemas.microsoft.com/office/drawing/2014/main" id="{7E612A0C-A028-834B-AC13-FCAEC6431D6E}"/>
              </a:ext>
            </a:extLst>
          </p:cNvPr>
          <p:cNvSpPr>
            <a:spLocks noGrp="1"/>
          </p:cNvSpPr>
          <p:nvPr>
            <p:ph type="body" idx="12"/>
          </p:nvPr>
        </p:nvSpPr>
        <p:spPr>
          <a:xfrm>
            <a:off x="6252415" y="4956549"/>
            <a:ext cx="5388721" cy="336550"/>
          </a:xfrm>
        </p:spPr>
        <p:txBody>
          <a:bodyPr anchor="b">
            <a:normAutofit/>
          </a:bodyPr>
          <a:lstStyle>
            <a:lvl1pPr marL="0" indent="0">
              <a:buNone/>
              <a:defRPr sz="1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4165036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p:nvPr>
        </p:nvSpPr>
        <p:spPr>
          <a:xfrm>
            <a:off x="550863" y="549275"/>
            <a:ext cx="11090275" cy="1619250"/>
          </a:xfrm>
          <a:prstGeom prst="rect">
            <a:avLst/>
          </a:prstGeom>
        </p:spPr>
        <p:txBody>
          <a:bodyPr anchor="t"/>
          <a:lstStyle>
            <a:lvl1pPr algn="l">
              <a:defRPr sz="6000" baseline="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p:nvPr>
        </p:nvSpPr>
        <p:spPr>
          <a:xfrm>
            <a:off x="550862" y="2601119"/>
            <a:ext cx="11090275" cy="2736056"/>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72535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4ABB-61F3-DB4C-9857-2865CAC37B4B}"/>
              </a:ext>
            </a:extLst>
          </p:cNvPr>
          <p:cNvSpPr>
            <a:spLocks noGrp="1"/>
          </p:cNvSpPr>
          <p:nvPr>
            <p:ph type="title"/>
          </p:nvPr>
        </p:nvSpPr>
        <p:spPr>
          <a:xfrm>
            <a:off x="550863" y="549276"/>
            <a:ext cx="11090275" cy="4787899"/>
          </a:xfrm>
          <a:prstGeom prst="rect">
            <a:avLst/>
          </a:prstGeom>
        </p:spPr>
        <p:txBody>
          <a:bodyPr anchor="t"/>
          <a:lstStyle>
            <a:lvl1pPr>
              <a:defRPr sz="600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171692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Sta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0EB6-A497-314D-B6FA-8A1F06167414}"/>
              </a:ext>
            </a:extLst>
          </p:cNvPr>
          <p:cNvSpPr>
            <a:spLocks noGrp="1"/>
          </p:cNvSpPr>
          <p:nvPr>
            <p:ph type="title" hasCustomPrompt="1"/>
          </p:nvPr>
        </p:nvSpPr>
        <p:spPr>
          <a:xfrm>
            <a:off x="550863" y="549275"/>
            <a:ext cx="11090275" cy="2879725"/>
          </a:xfrm>
          <a:prstGeom prst="rect">
            <a:avLst/>
          </a:prstGeom>
        </p:spPr>
        <p:txBody>
          <a:bodyPr/>
          <a:lstStyle>
            <a:lvl1pPr>
              <a:defRPr sz="20000" baseline="0">
                <a:solidFill>
                  <a:schemeClr val="bg1"/>
                </a:solidFill>
              </a:defRPr>
            </a:lvl1pPr>
          </a:lstStyle>
          <a:p>
            <a:r>
              <a:rPr lang="en-GB" dirty="0"/>
              <a:t>00%</a:t>
            </a:r>
            <a:endParaRPr lang="en-US" dirty="0"/>
          </a:p>
        </p:txBody>
      </p:sp>
      <p:sp>
        <p:nvSpPr>
          <p:cNvPr id="6" name="Subtitle 2">
            <a:extLst>
              <a:ext uri="{FF2B5EF4-FFF2-40B4-BE49-F238E27FC236}">
                <a16:creationId xmlns:a16="http://schemas.microsoft.com/office/drawing/2014/main" id="{5A978C10-2D1D-0F4D-8D08-FF024D2D5F2B}"/>
              </a:ext>
            </a:extLst>
          </p:cNvPr>
          <p:cNvSpPr>
            <a:spLocks noGrp="1"/>
          </p:cNvSpPr>
          <p:nvPr>
            <p:ph type="subTitle" idx="1"/>
          </p:nvPr>
        </p:nvSpPr>
        <p:spPr>
          <a:xfrm>
            <a:off x="550862" y="3428999"/>
            <a:ext cx="11090275" cy="1908175"/>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840535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hasCustomPrompt="1"/>
          </p:nvPr>
        </p:nvSpPr>
        <p:spPr>
          <a:xfrm>
            <a:off x="550863" y="549275"/>
            <a:ext cx="11090275" cy="741643"/>
          </a:xfrm>
          <a:prstGeom prst="rect">
            <a:avLst/>
          </a:prstGeom>
        </p:spPr>
        <p:txBody>
          <a:bodyPr anchor="t"/>
          <a:lstStyle>
            <a:lvl1pPr algn="l">
              <a:defRPr sz="6000" baseline="0">
                <a:solidFill>
                  <a:schemeClr val="bg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hasCustomPrompt="1"/>
          </p:nvPr>
        </p:nvSpPr>
        <p:spPr>
          <a:xfrm>
            <a:off x="550862" y="1775432"/>
            <a:ext cx="11090275" cy="393093"/>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Please visit </a:t>
            </a:r>
            <a:r>
              <a:rPr lang="en-GB" dirty="0" err="1"/>
              <a:t>housing.org.uk</a:t>
            </a:r>
            <a:r>
              <a:rPr lang="en-GB" dirty="0"/>
              <a:t> for more information</a:t>
            </a:r>
            <a:endParaRPr lang="en-US" dirty="0"/>
          </a:p>
        </p:txBody>
      </p:sp>
    </p:spTree>
    <p:extLst>
      <p:ext uri="{BB962C8B-B14F-4D97-AF65-F5344CB8AC3E}">
        <p14:creationId xmlns:p14="http://schemas.microsoft.com/office/powerpoint/2010/main" val="96558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p:nvPr>
        </p:nvSpPr>
        <p:spPr>
          <a:xfrm>
            <a:off x="550863" y="549275"/>
            <a:ext cx="11090275" cy="1619250"/>
          </a:xfrm>
        </p:spPr>
        <p:txBody>
          <a:bodyPr anchor="b"/>
          <a:lstStyle>
            <a:lvl1pPr algn="l">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p:nvPr>
        </p:nvSpPr>
        <p:spPr>
          <a:xfrm>
            <a:off x="550862" y="2601119"/>
            <a:ext cx="11090275" cy="2736056"/>
          </a:xfrm>
        </p:spPr>
        <p:txBody>
          <a:bodyPr/>
          <a:lstStyle>
            <a:lvl1pPr marL="0" indent="0" algn="l">
              <a:buNone/>
              <a:defRPr sz="2400" b="1" i="0" baseline="0">
                <a:solidFill>
                  <a:srgbClr val="2F2F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27549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Sta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0EB6-A497-314D-B6FA-8A1F06167414}"/>
              </a:ext>
            </a:extLst>
          </p:cNvPr>
          <p:cNvSpPr>
            <a:spLocks noGrp="1"/>
          </p:cNvSpPr>
          <p:nvPr>
            <p:ph type="title" hasCustomPrompt="1"/>
          </p:nvPr>
        </p:nvSpPr>
        <p:spPr>
          <a:xfrm>
            <a:off x="550863" y="549275"/>
            <a:ext cx="11090275" cy="2879725"/>
          </a:xfrm>
          <a:prstGeom prst="rect">
            <a:avLst/>
          </a:prstGeom>
        </p:spPr>
        <p:txBody>
          <a:bodyPr/>
          <a:lstStyle>
            <a:lvl1pPr>
              <a:defRPr sz="20000" baseline="0">
                <a:solidFill>
                  <a:schemeClr val="bg1"/>
                </a:solidFill>
              </a:defRPr>
            </a:lvl1pPr>
          </a:lstStyle>
          <a:p>
            <a:r>
              <a:rPr lang="en-GB" dirty="0"/>
              <a:t>00%</a:t>
            </a:r>
            <a:endParaRPr lang="en-US" dirty="0"/>
          </a:p>
        </p:txBody>
      </p:sp>
      <p:sp>
        <p:nvSpPr>
          <p:cNvPr id="6" name="Subtitle 2">
            <a:extLst>
              <a:ext uri="{FF2B5EF4-FFF2-40B4-BE49-F238E27FC236}">
                <a16:creationId xmlns:a16="http://schemas.microsoft.com/office/drawing/2014/main" id="{5A978C10-2D1D-0F4D-8D08-FF024D2D5F2B}"/>
              </a:ext>
            </a:extLst>
          </p:cNvPr>
          <p:cNvSpPr>
            <a:spLocks noGrp="1"/>
          </p:cNvSpPr>
          <p:nvPr>
            <p:ph type="subTitle" idx="1"/>
          </p:nvPr>
        </p:nvSpPr>
        <p:spPr>
          <a:xfrm>
            <a:off x="550862" y="3428999"/>
            <a:ext cx="11090275" cy="1908175"/>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97571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42A0-187C-D043-A738-B0628C23B817}"/>
              </a:ext>
            </a:extLst>
          </p:cNvPr>
          <p:cNvSpPr>
            <a:spLocks noGrp="1"/>
          </p:cNvSpPr>
          <p:nvPr>
            <p:ph type="title"/>
          </p:nvPr>
        </p:nvSpPr>
        <p:spPr/>
        <p:txBody>
          <a:bodyPr anchor="t"/>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267612-5609-9548-BAA3-B2026C4AE1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8669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4ABB-61F3-DB4C-9857-2865CAC37B4B}"/>
              </a:ext>
            </a:extLst>
          </p:cNvPr>
          <p:cNvSpPr>
            <a:spLocks noGrp="1"/>
          </p:cNvSpPr>
          <p:nvPr>
            <p:ph type="title"/>
          </p:nvPr>
        </p:nvSpPr>
        <p:spPr>
          <a:xfrm>
            <a:off x="550863" y="549276"/>
            <a:ext cx="11090275" cy="4787899"/>
          </a:xfrm>
        </p:spPr>
        <p:txBody>
          <a:bodyPr anchor="t"/>
          <a:lstStyle>
            <a:lvl1pPr>
              <a:defRPr sz="6000"/>
            </a:lvl1pPr>
          </a:lstStyle>
          <a:p>
            <a:r>
              <a:rPr lang="en-GB" dirty="0"/>
              <a:t>Click to edit Master title style</a:t>
            </a:r>
            <a:endParaRPr lang="en-US" dirty="0"/>
          </a:p>
        </p:txBody>
      </p:sp>
    </p:spTree>
    <p:extLst>
      <p:ext uri="{BB962C8B-B14F-4D97-AF65-F5344CB8AC3E}">
        <p14:creationId xmlns:p14="http://schemas.microsoft.com/office/powerpoint/2010/main" val="4283499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3F1A-9368-EE41-A870-FF1ACB6CAD50}"/>
              </a:ext>
            </a:extLst>
          </p:cNvPr>
          <p:cNvSpPr>
            <a:spLocks noGrp="1"/>
          </p:cNvSpPr>
          <p:nvPr>
            <p:ph type="title"/>
          </p:nvPr>
        </p:nvSpPr>
        <p:spPr/>
        <p:txBody>
          <a:bodyPr anchor="t"/>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27B0798-6447-1C41-8A1E-FB7DDA4E3949}"/>
              </a:ext>
            </a:extLst>
          </p:cNvPr>
          <p:cNvSpPr>
            <a:spLocks noGrp="1"/>
          </p:cNvSpPr>
          <p:nvPr>
            <p:ph sz="half" idx="1"/>
          </p:nvPr>
        </p:nvSpPr>
        <p:spPr>
          <a:xfrm>
            <a:off x="550863" y="1825625"/>
            <a:ext cx="5468937" cy="3511550"/>
          </a:xfrm>
        </p:spPr>
        <p:txBody>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D2E17053-918C-8F42-AEA4-33253696976E}"/>
              </a:ext>
            </a:extLst>
          </p:cNvPr>
          <p:cNvSpPr>
            <a:spLocks noGrp="1"/>
          </p:cNvSpPr>
          <p:nvPr>
            <p:ph sz="half" idx="2"/>
          </p:nvPr>
        </p:nvSpPr>
        <p:spPr>
          <a:xfrm>
            <a:off x="6172200" y="1825625"/>
            <a:ext cx="5468936" cy="351155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4328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8166-43B5-4D42-AD1C-367B05431EF9}"/>
              </a:ext>
            </a:extLst>
          </p:cNvPr>
          <p:cNvSpPr>
            <a:spLocks noGrp="1"/>
          </p:cNvSpPr>
          <p:nvPr>
            <p:ph type="title"/>
          </p:nvPr>
        </p:nvSpPr>
        <p:spPr>
          <a:xfrm>
            <a:off x="550863" y="549276"/>
            <a:ext cx="11090275" cy="1131888"/>
          </a:xfrm>
        </p:spPr>
        <p:txBody>
          <a:bodyPr anchor="t"/>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6FCF629-B31C-E846-A275-983EDDF61901}"/>
              </a:ext>
            </a:extLst>
          </p:cNvPr>
          <p:cNvSpPr>
            <a:spLocks noGrp="1"/>
          </p:cNvSpPr>
          <p:nvPr>
            <p:ph type="body" idx="1"/>
          </p:nvPr>
        </p:nvSpPr>
        <p:spPr>
          <a:xfrm>
            <a:off x="550862" y="2168525"/>
            <a:ext cx="5446713" cy="336550"/>
          </a:xfrm>
        </p:spPr>
        <p:txBody>
          <a:bodyPr anchor="b">
            <a:normAutofit/>
          </a:bodyPr>
          <a:lstStyle>
            <a:lvl1pPr marL="0" indent="0">
              <a:buNone/>
              <a:defRPr sz="15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BEF22A9-92DE-3245-8F38-A6C616A4A811}"/>
              </a:ext>
            </a:extLst>
          </p:cNvPr>
          <p:cNvSpPr>
            <a:spLocks noGrp="1"/>
          </p:cNvSpPr>
          <p:nvPr>
            <p:ph sz="half" idx="2"/>
          </p:nvPr>
        </p:nvSpPr>
        <p:spPr>
          <a:xfrm>
            <a:off x="550864" y="2505075"/>
            <a:ext cx="5446712" cy="283210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A63525E0-303F-7E42-86CF-E853F0AC7CFB}"/>
              </a:ext>
            </a:extLst>
          </p:cNvPr>
          <p:cNvSpPr>
            <a:spLocks noGrp="1"/>
          </p:cNvSpPr>
          <p:nvPr>
            <p:ph type="body" sz="quarter" idx="3"/>
          </p:nvPr>
        </p:nvSpPr>
        <p:spPr>
          <a:xfrm>
            <a:off x="6172200" y="2168525"/>
            <a:ext cx="5468938" cy="336550"/>
          </a:xfrm>
        </p:spPr>
        <p:txBody>
          <a:bodyPr anchor="b">
            <a:normAutofit/>
          </a:bodyPr>
          <a:lstStyle>
            <a:lvl1pPr marL="0" indent="0">
              <a:buNone/>
              <a:defRPr sz="15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602C9C0-F078-E04F-B653-B548690CBC57}"/>
              </a:ext>
            </a:extLst>
          </p:cNvPr>
          <p:cNvSpPr>
            <a:spLocks noGrp="1"/>
          </p:cNvSpPr>
          <p:nvPr>
            <p:ph sz="quarter" idx="4"/>
          </p:nvPr>
        </p:nvSpPr>
        <p:spPr>
          <a:xfrm>
            <a:off x="6172200" y="2505075"/>
            <a:ext cx="5468938" cy="283210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4442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D7E5-EC89-9745-BE91-86ED9E6FC38B}"/>
              </a:ext>
            </a:extLst>
          </p:cNvPr>
          <p:cNvSpPr>
            <a:spLocks noGrp="1"/>
          </p:cNvSpPr>
          <p:nvPr>
            <p:ph type="title"/>
          </p:nvPr>
        </p:nvSpPr>
        <p:spPr>
          <a:xfrm>
            <a:off x="550864" y="546848"/>
            <a:ext cx="4221162" cy="1362634"/>
          </a:xfrm>
        </p:spPr>
        <p:txBody>
          <a:bodyPr anchor="t"/>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C13EE25-864B-9746-9CF9-A8262D2E240B}"/>
              </a:ext>
            </a:extLst>
          </p:cNvPr>
          <p:cNvSpPr>
            <a:spLocks noGrp="1"/>
          </p:cNvSpPr>
          <p:nvPr>
            <p:ph idx="1"/>
          </p:nvPr>
        </p:nvSpPr>
        <p:spPr>
          <a:xfrm>
            <a:off x="5183188" y="546848"/>
            <a:ext cx="6172200" cy="4790328"/>
          </a:xfrm>
        </p:spPr>
        <p:txBody>
          <a:bodyPr>
            <a:normAutofit/>
          </a:bodyPr>
          <a:lstStyle>
            <a:lvl1pPr>
              <a:defRPr sz="2000" baseline="0"/>
            </a:lvl1pPr>
            <a:lvl2pPr>
              <a:defRPr sz="1500" baseline="0"/>
            </a:lvl2pPr>
            <a:lvl3pPr>
              <a:defRPr sz="1500" baseline="0"/>
            </a:lvl3pPr>
            <a:lvl4pPr>
              <a:defRPr sz="1500" baseline="0"/>
            </a:lvl4pPr>
            <a:lvl5pPr>
              <a:defRPr sz="1500" baseline="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C09E44D4-67F6-8345-AC99-BE56EC5C84DF}"/>
              </a:ext>
            </a:extLst>
          </p:cNvPr>
          <p:cNvSpPr>
            <a:spLocks noGrp="1"/>
          </p:cNvSpPr>
          <p:nvPr>
            <p:ph type="body" sz="half" idx="2"/>
          </p:nvPr>
        </p:nvSpPr>
        <p:spPr>
          <a:xfrm>
            <a:off x="550864" y="2168524"/>
            <a:ext cx="4221162" cy="31686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657679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77DB-0C83-D540-8F3B-41BCCB9D8CF9}"/>
              </a:ext>
            </a:extLst>
          </p:cNvPr>
          <p:cNvSpPr>
            <a:spLocks noGrp="1"/>
          </p:cNvSpPr>
          <p:nvPr>
            <p:ph type="title"/>
          </p:nvPr>
        </p:nvSpPr>
        <p:spPr>
          <a:xfrm>
            <a:off x="550864" y="549274"/>
            <a:ext cx="4221162" cy="1508125"/>
          </a:xfrm>
        </p:spPr>
        <p:txBody>
          <a:bodyPr anchor="t"/>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60E92612-F3D0-D046-8B57-18CD0836E15F}"/>
              </a:ext>
            </a:extLst>
          </p:cNvPr>
          <p:cNvSpPr>
            <a:spLocks noGrp="1"/>
          </p:cNvSpPr>
          <p:nvPr>
            <p:ph type="pic" idx="1"/>
          </p:nvPr>
        </p:nvSpPr>
        <p:spPr>
          <a:xfrm>
            <a:off x="5183188" y="549276"/>
            <a:ext cx="6457948" cy="4787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041354-525D-D044-9FE3-12541D2C4B33}"/>
              </a:ext>
            </a:extLst>
          </p:cNvPr>
          <p:cNvSpPr>
            <a:spLocks noGrp="1"/>
          </p:cNvSpPr>
          <p:nvPr>
            <p:ph type="body" sz="half" idx="2"/>
          </p:nvPr>
        </p:nvSpPr>
        <p:spPr>
          <a:xfrm>
            <a:off x="550864" y="2168524"/>
            <a:ext cx="4221162" cy="3168651"/>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644558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E92612-F3D0-D046-8B57-18CD0836E15F}"/>
              </a:ext>
            </a:extLst>
          </p:cNvPr>
          <p:cNvSpPr>
            <a:spLocks noGrp="1"/>
          </p:cNvSpPr>
          <p:nvPr>
            <p:ph type="pic" idx="1"/>
          </p:nvPr>
        </p:nvSpPr>
        <p:spPr>
          <a:xfrm>
            <a:off x="6248400" y="549276"/>
            <a:ext cx="5392736" cy="43992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Picture Placeholder 2">
            <a:extLst>
              <a:ext uri="{FF2B5EF4-FFF2-40B4-BE49-F238E27FC236}">
                <a16:creationId xmlns:a16="http://schemas.microsoft.com/office/drawing/2014/main" id="{E5102C83-A8F9-4D49-958D-E7E5F19B7A6C}"/>
              </a:ext>
            </a:extLst>
          </p:cNvPr>
          <p:cNvSpPr>
            <a:spLocks noGrp="1"/>
          </p:cNvSpPr>
          <p:nvPr>
            <p:ph type="pic" idx="10"/>
          </p:nvPr>
        </p:nvSpPr>
        <p:spPr>
          <a:xfrm>
            <a:off x="546847" y="549276"/>
            <a:ext cx="5392736" cy="43992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ext Placeholder 2">
            <a:extLst>
              <a:ext uri="{FF2B5EF4-FFF2-40B4-BE49-F238E27FC236}">
                <a16:creationId xmlns:a16="http://schemas.microsoft.com/office/drawing/2014/main" id="{23C0B85A-F16F-C949-8A46-21B5387C1431}"/>
              </a:ext>
            </a:extLst>
          </p:cNvPr>
          <p:cNvSpPr>
            <a:spLocks noGrp="1"/>
          </p:cNvSpPr>
          <p:nvPr>
            <p:ph type="body" idx="11"/>
          </p:nvPr>
        </p:nvSpPr>
        <p:spPr>
          <a:xfrm>
            <a:off x="550862" y="4956549"/>
            <a:ext cx="5388721" cy="336550"/>
          </a:xfrm>
        </p:spPr>
        <p:txBody>
          <a:bodyPr anchor="b">
            <a:normAutofit/>
          </a:bodyPr>
          <a:lstStyle>
            <a:lvl1pPr marL="0" indent="0">
              <a:buNone/>
              <a:defRPr sz="1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7" name="Text Placeholder 2">
            <a:extLst>
              <a:ext uri="{FF2B5EF4-FFF2-40B4-BE49-F238E27FC236}">
                <a16:creationId xmlns:a16="http://schemas.microsoft.com/office/drawing/2014/main" id="{7E612A0C-A028-834B-AC13-FCAEC6431D6E}"/>
              </a:ext>
            </a:extLst>
          </p:cNvPr>
          <p:cNvSpPr>
            <a:spLocks noGrp="1"/>
          </p:cNvSpPr>
          <p:nvPr>
            <p:ph type="body" idx="12"/>
          </p:nvPr>
        </p:nvSpPr>
        <p:spPr>
          <a:xfrm>
            <a:off x="6252415" y="4956549"/>
            <a:ext cx="5388721" cy="336550"/>
          </a:xfrm>
        </p:spPr>
        <p:txBody>
          <a:bodyPr anchor="b">
            <a:normAutofit/>
          </a:bodyPr>
          <a:lstStyle>
            <a:lvl1pPr marL="0" indent="0">
              <a:buNone/>
              <a:defRPr sz="1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3831105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E92612-F3D0-D046-8B57-18CD0836E15F}"/>
              </a:ext>
            </a:extLst>
          </p:cNvPr>
          <p:cNvSpPr>
            <a:spLocks noGrp="1"/>
          </p:cNvSpPr>
          <p:nvPr>
            <p:ph type="pic" idx="1"/>
          </p:nvPr>
        </p:nvSpPr>
        <p:spPr>
          <a:xfrm>
            <a:off x="0" y="0"/>
            <a:ext cx="12192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041354-525D-D044-9FE3-12541D2C4B33}"/>
              </a:ext>
            </a:extLst>
          </p:cNvPr>
          <p:cNvSpPr>
            <a:spLocks noGrp="1"/>
          </p:cNvSpPr>
          <p:nvPr>
            <p:ph type="body" sz="half" idx="2"/>
          </p:nvPr>
        </p:nvSpPr>
        <p:spPr>
          <a:xfrm>
            <a:off x="550864" y="6072468"/>
            <a:ext cx="4221162" cy="236257"/>
          </a:xfrm>
          <a:prstGeom prst="rect">
            <a:avLst/>
          </a:prstGeom>
        </p:spPr>
        <p:txBody>
          <a:bodyP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5" name="Picture 4">
            <a:extLst>
              <a:ext uri="{FF2B5EF4-FFF2-40B4-BE49-F238E27FC236}">
                <a16:creationId xmlns:a16="http://schemas.microsoft.com/office/drawing/2014/main" id="{EC5CF272-F4E1-A646-8B8C-BBF320F8105E}"/>
              </a:ext>
            </a:extLst>
          </p:cNvPr>
          <p:cNvPicPr>
            <a:picLocks noChangeAspect="1"/>
          </p:cNvPicPr>
          <p:nvPr userDrawn="1"/>
        </p:nvPicPr>
        <p:blipFill>
          <a:blip r:embed="rId2"/>
          <a:stretch>
            <a:fillRect/>
          </a:stretch>
        </p:blipFill>
        <p:spPr>
          <a:xfrm>
            <a:off x="10526468" y="5629836"/>
            <a:ext cx="1302213" cy="851647"/>
          </a:xfrm>
          <a:prstGeom prst="rect">
            <a:avLst/>
          </a:prstGeom>
        </p:spPr>
      </p:pic>
    </p:spTree>
    <p:extLst>
      <p:ext uri="{BB962C8B-B14F-4D97-AF65-F5344CB8AC3E}">
        <p14:creationId xmlns:p14="http://schemas.microsoft.com/office/powerpoint/2010/main" val="3177334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5CF272-F4E1-A646-8B8C-BBF320F8105E}"/>
              </a:ext>
            </a:extLst>
          </p:cNvPr>
          <p:cNvPicPr>
            <a:picLocks noChangeAspect="1"/>
          </p:cNvPicPr>
          <p:nvPr userDrawn="1"/>
        </p:nvPicPr>
        <p:blipFill>
          <a:blip r:embed="rId2"/>
          <a:stretch>
            <a:fillRect/>
          </a:stretch>
        </p:blipFill>
        <p:spPr>
          <a:xfrm>
            <a:off x="10526468" y="5629836"/>
            <a:ext cx="1302213" cy="851647"/>
          </a:xfrm>
          <a:prstGeom prst="rect">
            <a:avLst/>
          </a:prstGeom>
        </p:spPr>
      </p:pic>
      <p:sp>
        <p:nvSpPr>
          <p:cNvPr id="6" name="Content Placeholder 2">
            <a:extLst>
              <a:ext uri="{FF2B5EF4-FFF2-40B4-BE49-F238E27FC236}">
                <a16:creationId xmlns:a16="http://schemas.microsoft.com/office/drawing/2014/main" id="{3851810F-90B2-C14D-AB8B-62BACBC37AFB}"/>
              </a:ext>
            </a:extLst>
          </p:cNvPr>
          <p:cNvSpPr>
            <a:spLocks noGrp="1"/>
          </p:cNvSpPr>
          <p:nvPr>
            <p:ph idx="1" hasCustomPrompt="1"/>
          </p:nvPr>
        </p:nvSpPr>
        <p:spPr>
          <a:xfrm>
            <a:off x="0" y="0"/>
            <a:ext cx="12192000" cy="6858000"/>
          </a:xfrm>
          <a:prstGeom prst="rect">
            <a:avLst/>
          </a:prstGeom>
        </p:spPr>
        <p:txBody>
          <a:bodyPr>
            <a:normAutofit/>
          </a:bodyPr>
          <a:lstStyle>
            <a:lvl1pPr marL="0" indent="0">
              <a:buNone/>
              <a:defRPr sz="2000" baseline="0"/>
            </a:lvl1pPr>
            <a:lvl2pPr>
              <a:defRPr sz="1500" baseline="0"/>
            </a:lvl2pPr>
            <a:lvl3pPr>
              <a:defRPr sz="1500" baseline="0"/>
            </a:lvl3pPr>
            <a:lvl4pPr>
              <a:defRPr sz="1500" baseline="0"/>
            </a:lvl4pPr>
            <a:lvl5pPr>
              <a:defRPr sz="1500" baseline="0"/>
            </a:lvl5pPr>
            <a:lvl6pPr>
              <a:defRPr sz="2000"/>
            </a:lvl6pPr>
            <a:lvl7pPr>
              <a:defRPr sz="2000"/>
            </a:lvl7pPr>
            <a:lvl8pPr>
              <a:defRPr sz="2000"/>
            </a:lvl8pPr>
            <a:lvl9pPr>
              <a:defRPr sz="2000"/>
            </a:lvl9pPr>
          </a:lstStyle>
          <a:p>
            <a:pPr lvl="0"/>
            <a:r>
              <a:rPr lang="en-GB" dirty="0"/>
              <a:t>Full Screen Video</a:t>
            </a:r>
            <a:endParaRPr lang="en-US" dirty="0"/>
          </a:p>
        </p:txBody>
      </p:sp>
    </p:spTree>
    <p:extLst>
      <p:ext uri="{BB962C8B-B14F-4D97-AF65-F5344CB8AC3E}">
        <p14:creationId xmlns:p14="http://schemas.microsoft.com/office/powerpoint/2010/main" val="7009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hasCustomPrompt="1"/>
          </p:nvPr>
        </p:nvSpPr>
        <p:spPr>
          <a:xfrm>
            <a:off x="550863" y="549275"/>
            <a:ext cx="11090275" cy="741643"/>
          </a:xfrm>
          <a:prstGeom prst="rect">
            <a:avLst/>
          </a:prstGeom>
        </p:spPr>
        <p:txBody>
          <a:bodyPr anchor="t"/>
          <a:lstStyle>
            <a:lvl1pPr algn="l">
              <a:defRPr sz="6000" baseline="0">
                <a:solidFill>
                  <a:schemeClr val="bg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hasCustomPrompt="1"/>
          </p:nvPr>
        </p:nvSpPr>
        <p:spPr>
          <a:xfrm>
            <a:off x="550862" y="1775432"/>
            <a:ext cx="11090275" cy="393093"/>
          </a:xfrm>
          <a:prstGeom prst="rect">
            <a:avLst/>
          </a:prstGeom>
        </p:spPr>
        <p:txBody>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Please visit </a:t>
            </a:r>
            <a:r>
              <a:rPr lang="en-GB" dirty="0" err="1"/>
              <a:t>housing.org.uk</a:t>
            </a:r>
            <a:r>
              <a:rPr lang="en-GB" dirty="0"/>
              <a:t> for more information</a:t>
            </a:r>
            <a:endParaRPr lang="en-US" dirty="0"/>
          </a:p>
        </p:txBody>
      </p:sp>
    </p:spTree>
    <p:extLst>
      <p:ext uri="{BB962C8B-B14F-4D97-AF65-F5344CB8AC3E}">
        <p14:creationId xmlns:p14="http://schemas.microsoft.com/office/powerpoint/2010/main" val="350238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C6F7-4F70-F94F-9329-23872DEEAD9E}"/>
              </a:ext>
            </a:extLst>
          </p:cNvPr>
          <p:cNvSpPr>
            <a:spLocks noGrp="1"/>
          </p:cNvSpPr>
          <p:nvPr>
            <p:ph type="ctrTitle"/>
          </p:nvPr>
        </p:nvSpPr>
        <p:spPr>
          <a:xfrm>
            <a:off x="550863" y="549275"/>
            <a:ext cx="11090275" cy="1619250"/>
          </a:xfrm>
        </p:spPr>
        <p:txBody>
          <a:bodyPr anchor="b"/>
          <a:lstStyle>
            <a:lvl1pPr algn="l">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9D6866-0122-6C47-8368-11B20C0B641B}"/>
              </a:ext>
            </a:extLst>
          </p:cNvPr>
          <p:cNvSpPr>
            <a:spLocks noGrp="1"/>
          </p:cNvSpPr>
          <p:nvPr>
            <p:ph type="subTitle" idx="1"/>
          </p:nvPr>
        </p:nvSpPr>
        <p:spPr>
          <a:xfrm>
            <a:off x="550862" y="2601119"/>
            <a:ext cx="11090275" cy="2736056"/>
          </a:xfrm>
        </p:spPr>
        <p:txBody>
          <a:bodyPr/>
          <a:lstStyle>
            <a:lvl1pPr marL="0" indent="0" algn="l">
              <a:buNone/>
              <a:defRPr sz="2400" b="1" i="0" baseline="0">
                <a:solidFill>
                  <a:srgbClr val="2F2F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69468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42A0-187C-D043-A738-B0628C23B817}"/>
              </a:ext>
            </a:extLst>
          </p:cNvPr>
          <p:cNvSpPr>
            <a:spLocks noGrp="1"/>
          </p:cNvSpPr>
          <p:nvPr>
            <p:ph type="title"/>
          </p:nvPr>
        </p:nvSpPr>
        <p:spPr/>
        <p:txBody>
          <a:bodyPr anchor="t"/>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267612-5609-9548-BAA3-B2026C4AE1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1816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4ABB-61F3-DB4C-9857-2865CAC37B4B}"/>
              </a:ext>
            </a:extLst>
          </p:cNvPr>
          <p:cNvSpPr>
            <a:spLocks noGrp="1"/>
          </p:cNvSpPr>
          <p:nvPr>
            <p:ph type="title"/>
          </p:nvPr>
        </p:nvSpPr>
        <p:spPr>
          <a:xfrm>
            <a:off x="550863" y="549276"/>
            <a:ext cx="11090275" cy="4787899"/>
          </a:xfrm>
        </p:spPr>
        <p:txBody>
          <a:bodyPr anchor="t"/>
          <a:lstStyle>
            <a:lvl1pPr>
              <a:defRPr sz="6000"/>
            </a:lvl1pPr>
          </a:lstStyle>
          <a:p>
            <a:r>
              <a:rPr lang="en-GB" dirty="0"/>
              <a:t>Click to edit Master title style</a:t>
            </a:r>
            <a:endParaRPr lang="en-US" dirty="0"/>
          </a:p>
        </p:txBody>
      </p:sp>
    </p:spTree>
    <p:extLst>
      <p:ext uri="{BB962C8B-B14F-4D97-AF65-F5344CB8AC3E}">
        <p14:creationId xmlns:p14="http://schemas.microsoft.com/office/powerpoint/2010/main" val="167678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3F1A-9368-EE41-A870-FF1ACB6CAD50}"/>
              </a:ext>
            </a:extLst>
          </p:cNvPr>
          <p:cNvSpPr>
            <a:spLocks noGrp="1"/>
          </p:cNvSpPr>
          <p:nvPr>
            <p:ph type="title"/>
          </p:nvPr>
        </p:nvSpPr>
        <p:spPr/>
        <p:txBody>
          <a:bodyPr anchor="t"/>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27B0798-6447-1C41-8A1E-FB7DDA4E3949}"/>
              </a:ext>
            </a:extLst>
          </p:cNvPr>
          <p:cNvSpPr>
            <a:spLocks noGrp="1"/>
          </p:cNvSpPr>
          <p:nvPr>
            <p:ph sz="half" idx="1"/>
          </p:nvPr>
        </p:nvSpPr>
        <p:spPr>
          <a:xfrm>
            <a:off x="550863" y="1825625"/>
            <a:ext cx="5468937" cy="3511550"/>
          </a:xfrm>
        </p:spPr>
        <p:txBody>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D2E17053-918C-8F42-AEA4-33253696976E}"/>
              </a:ext>
            </a:extLst>
          </p:cNvPr>
          <p:cNvSpPr>
            <a:spLocks noGrp="1"/>
          </p:cNvSpPr>
          <p:nvPr>
            <p:ph sz="half" idx="2"/>
          </p:nvPr>
        </p:nvSpPr>
        <p:spPr>
          <a:xfrm>
            <a:off x="6172200" y="1825625"/>
            <a:ext cx="5468936" cy="351155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9874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8166-43B5-4D42-AD1C-367B05431EF9}"/>
              </a:ext>
            </a:extLst>
          </p:cNvPr>
          <p:cNvSpPr>
            <a:spLocks noGrp="1"/>
          </p:cNvSpPr>
          <p:nvPr>
            <p:ph type="title"/>
          </p:nvPr>
        </p:nvSpPr>
        <p:spPr>
          <a:xfrm>
            <a:off x="550863" y="549276"/>
            <a:ext cx="11090275" cy="1131888"/>
          </a:xfrm>
        </p:spPr>
        <p:txBody>
          <a:bodyPr anchor="t"/>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6FCF629-B31C-E846-A275-983EDDF61901}"/>
              </a:ext>
            </a:extLst>
          </p:cNvPr>
          <p:cNvSpPr>
            <a:spLocks noGrp="1"/>
          </p:cNvSpPr>
          <p:nvPr>
            <p:ph type="body" idx="1"/>
          </p:nvPr>
        </p:nvSpPr>
        <p:spPr>
          <a:xfrm>
            <a:off x="550862" y="2168525"/>
            <a:ext cx="5446713" cy="336550"/>
          </a:xfrm>
        </p:spPr>
        <p:txBody>
          <a:bodyPr anchor="b">
            <a:normAutofit/>
          </a:bodyPr>
          <a:lstStyle>
            <a:lvl1pPr marL="0" indent="0">
              <a:buNone/>
              <a:defRPr sz="15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BEF22A9-92DE-3245-8F38-A6C616A4A811}"/>
              </a:ext>
            </a:extLst>
          </p:cNvPr>
          <p:cNvSpPr>
            <a:spLocks noGrp="1"/>
          </p:cNvSpPr>
          <p:nvPr>
            <p:ph sz="half" idx="2"/>
          </p:nvPr>
        </p:nvSpPr>
        <p:spPr>
          <a:xfrm>
            <a:off x="550864" y="2505075"/>
            <a:ext cx="5446712" cy="283210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A63525E0-303F-7E42-86CF-E853F0AC7CFB}"/>
              </a:ext>
            </a:extLst>
          </p:cNvPr>
          <p:cNvSpPr>
            <a:spLocks noGrp="1"/>
          </p:cNvSpPr>
          <p:nvPr>
            <p:ph type="body" sz="quarter" idx="3"/>
          </p:nvPr>
        </p:nvSpPr>
        <p:spPr>
          <a:xfrm>
            <a:off x="6172200" y="2168525"/>
            <a:ext cx="5468938" cy="336550"/>
          </a:xfrm>
        </p:spPr>
        <p:txBody>
          <a:bodyPr anchor="b">
            <a:normAutofit/>
          </a:bodyPr>
          <a:lstStyle>
            <a:lvl1pPr marL="0" indent="0">
              <a:buNone/>
              <a:defRPr sz="15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602C9C0-F078-E04F-B653-B548690CBC57}"/>
              </a:ext>
            </a:extLst>
          </p:cNvPr>
          <p:cNvSpPr>
            <a:spLocks noGrp="1"/>
          </p:cNvSpPr>
          <p:nvPr>
            <p:ph sz="quarter" idx="4"/>
          </p:nvPr>
        </p:nvSpPr>
        <p:spPr>
          <a:xfrm>
            <a:off x="6172200" y="2505075"/>
            <a:ext cx="5468938" cy="2832100"/>
          </a:xfrm>
        </p:spPr>
        <p:txBody>
          <a:bodyPr>
            <a:normAutofit/>
          </a:bodyPr>
          <a:lstStyle>
            <a:lvl1pPr>
              <a:defRPr sz="2000" baseline="0"/>
            </a:lvl1pPr>
            <a:lvl2pPr>
              <a:defRPr sz="1500" baseline="0"/>
            </a:lvl2pPr>
            <a:lvl3pPr>
              <a:defRPr sz="1500" baseline="0"/>
            </a:lvl3pPr>
            <a:lvl4pPr>
              <a:defRPr sz="1500" baseline="0"/>
            </a:lvl4pPr>
            <a:lvl5pPr>
              <a:defRPr sz="15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9183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0AF"/>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4D291497-7B13-9B4B-A55F-63A6C4A8B00D}"/>
              </a:ext>
            </a:extLst>
          </p:cNvPr>
          <p:cNvSpPr/>
          <p:nvPr userDrawn="1"/>
        </p:nvSpPr>
        <p:spPr>
          <a:xfrm flipH="1">
            <a:off x="-15841" y="5325305"/>
            <a:ext cx="12211824" cy="1532694"/>
          </a:xfrm>
          <a:custGeom>
            <a:avLst/>
            <a:gdLst>
              <a:gd name="connsiteX0" fmla="*/ 0 w 12192000"/>
              <a:gd name="connsiteY0" fmla="*/ 1613377 h 1613377"/>
              <a:gd name="connsiteX1" fmla="*/ 0 w 12192000"/>
              <a:gd name="connsiteY1" fmla="*/ 0 h 1613377"/>
              <a:gd name="connsiteX2" fmla="*/ 12192000 w 12192000"/>
              <a:gd name="connsiteY2" fmla="*/ 1613377 h 1613377"/>
              <a:gd name="connsiteX3" fmla="*/ 0 w 12192000"/>
              <a:gd name="connsiteY3"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206055"/>
              <a:gd name="connsiteY0" fmla="*/ 1613377 h 1613377"/>
              <a:gd name="connsiteX1" fmla="*/ 0 w 12206055"/>
              <a:gd name="connsiteY1" fmla="*/ 0 h 1613377"/>
              <a:gd name="connsiteX2" fmla="*/ 12198875 w 12206055"/>
              <a:gd name="connsiteY2" fmla="*/ 1114927 h 1613377"/>
              <a:gd name="connsiteX3" fmla="*/ 12205751 w 12206055"/>
              <a:gd name="connsiteY3" fmla="*/ 1613377 h 1613377"/>
              <a:gd name="connsiteX4" fmla="*/ 0 w 12206055"/>
              <a:gd name="connsiteY4" fmla="*/ 1613377 h 1613377"/>
              <a:gd name="connsiteX0" fmla="*/ 0 w 12206055"/>
              <a:gd name="connsiteY0" fmla="*/ 1613377 h 1613377"/>
              <a:gd name="connsiteX1" fmla="*/ 0 w 12206055"/>
              <a:gd name="connsiteY1" fmla="*/ 0 h 1613377"/>
              <a:gd name="connsiteX2" fmla="*/ 12198875 w 12206055"/>
              <a:gd name="connsiteY2" fmla="*/ 908672 h 1613377"/>
              <a:gd name="connsiteX3" fmla="*/ 12205751 w 12206055"/>
              <a:gd name="connsiteY3" fmla="*/ 1613377 h 1613377"/>
              <a:gd name="connsiteX4" fmla="*/ 0 w 12206055"/>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0 w 12206055"/>
              <a:gd name="connsiteY0" fmla="*/ 1416153 h 1416153"/>
              <a:gd name="connsiteX1" fmla="*/ 26894 w 12206055"/>
              <a:gd name="connsiteY1" fmla="*/ 0 h 1416153"/>
              <a:gd name="connsiteX2" fmla="*/ 12198875 w 12206055"/>
              <a:gd name="connsiteY2" fmla="*/ 711448 h 1416153"/>
              <a:gd name="connsiteX3" fmla="*/ 12205751 w 12206055"/>
              <a:gd name="connsiteY3" fmla="*/ 1416153 h 1416153"/>
              <a:gd name="connsiteX4" fmla="*/ 0 w 12206055"/>
              <a:gd name="connsiteY4" fmla="*/ 1416153 h 1416153"/>
              <a:gd name="connsiteX0" fmla="*/ 2 w 12206057"/>
              <a:gd name="connsiteY0" fmla="*/ 1532694 h 1532694"/>
              <a:gd name="connsiteX1" fmla="*/ 2 w 12206057"/>
              <a:gd name="connsiteY1" fmla="*/ 0 h 1532694"/>
              <a:gd name="connsiteX2" fmla="*/ 12198877 w 12206057"/>
              <a:gd name="connsiteY2" fmla="*/ 827989 h 1532694"/>
              <a:gd name="connsiteX3" fmla="*/ 12205753 w 12206057"/>
              <a:gd name="connsiteY3" fmla="*/ 1532694 h 1532694"/>
              <a:gd name="connsiteX4" fmla="*/ 2 w 12206057"/>
              <a:gd name="connsiteY4" fmla="*/ 1532694 h 1532694"/>
              <a:gd name="connsiteX0" fmla="*/ 3984 w 12210039"/>
              <a:gd name="connsiteY0" fmla="*/ 1532694 h 1532694"/>
              <a:gd name="connsiteX1" fmla="*/ 3984 w 12210039"/>
              <a:gd name="connsiteY1" fmla="*/ 0 h 1532694"/>
              <a:gd name="connsiteX2" fmla="*/ 12202859 w 12210039"/>
              <a:gd name="connsiteY2" fmla="*/ 827989 h 1532694"/>
              <a:gd name="connsiteX3" fmla="*/ 12209735 w 12210039"/>
              <a:gd name="connsiteY3" fmla="*/ 1532694 h 1532694"/>
              <a:gd name="connsiteX4" fmla="*/ 3984 w 12210039"/>
              <a:gd name="connsiteY4" fmla="*/ 1532694 h 1532694"/>
              <a:gd name="connsiteX0" fmla="*/ 3984 w 12211824"/>
              <a:gd name="connsiteY0" fmla="*/ 1532694 h 1532694"/>
              <a:gd name="connsiteX1" fmla="*/ 3984 w 12211824"/>
              <a:gd name="connsiteY1" fmla="*/ 0 h 1532694"/>
              <a:gd name="connsiteX2" fmla="*/ 12211824 w 12211824"/>
              <a:gd name="connsiteY2" fmla="*/ 9534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1058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034177 h 1532694"/>
              <a:gd name="connsiteX3" fmla="*/ 12209735 w 12211824"/>
              <a:gd name="connsiteY3" fmla="*/ 1532694 h 1532694"/>
              <a:gd name="connsiteX4" fmla="*/ 3984 w 12211824"/>
              <a:gd name="connsiteY4" fmla="*/ 1532694 h 153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24" h="1532694">
                <a:moveTo>
                  <a:pt x="3984" y="1532694"/>
                </a:moveTo>
                <a:cubicBezTo>
                  <a:pt x="3984" y="1021796"/>
                  <a:pt x="-4981" y="17840"/>
                  <a:pt x="3984" y="0"/>
                </a:cubicBezTo>
                <a:cubicBezTo>
                  <a:pt x="-2666" y="11504"/>
                  <a:pt x="12204185" y="1045253"/>
                  <a:pt x="12211824" y="1034177"/>
                </a:cubicBezTo>
                <a:cubicBezTo>
                  <a:pt x="12209532" y="1049073"/>
                  <a:pt x="12212027" y="1366544"/>
                  <a:pt x="12209735" y="1532694"/>
                </a:cubicBezTo>
                <a:lnTo>
                  <a:pt x="3984" y="15326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654BB91-2B54-BE49-A289-0730A3684D85}"/>
              </a:ext>
            </a:extLst>
          </p:cNvPr>
          <p:cNvPicPr>
            <a:picLocks noChangeAspect="1"/>
          </p:cNvPicPr>
          <p:nvPr userDrawn="1"/>
        </p:nvPicPr>
        <p:blipFill>
          <a:blip r:embed="rId6"/>
          <a:srcRect/>
          <a:stretch/>
        </p:blipFill>
        <p:spPr>
          <a:xfrm>
            <a:off x="10137914" y="5538624"/>
            <a:ext cx="1909429" cy="1248766"/>
          </a:xfrm>
          <a:prstGeom prst="rect">
            <a:avLst/>
          </a:prstGeom>
        </p:spPr>
      </p:pic>
      <p:sp>
        <p:nvSpPr>
          <p:cNvPr id="3" name="TextBox 2">
            <a:extLst>
              <a:ext uri="{FF2B5EF4-FFF2-40B4-BE49-F238E27FC236}">
                <a16:creationId xmlns:a16="http://schemas.microsoft.com/office/drawing/2014/main" id="{A5B7D085-3737-D099-05D5-B9689791799C}"/>
              </a:ext>
            </a:extLst>
          </p:cNvPr>
          <p:cNvSpPr txBox="1"/>
          <p:nvPr userDrawn="1">
            <p:extLst>
              <p:ext uri="{1162E1C5-73C7-4A58-AE30-91384D911F3F}">
                <p184:classification xmlns:p184="http://schemas.microsoft.com/office/powerpoint/2018/4/main" val="ftr"/>
              </p:ext>
            </p:extLst>
          </p:nvPr>
        </p:nvSpPr>
        <p:spPr>
          <a:xfrm>
            <a:off x="5911025" y="6705600"/>
            <a:ext cx="398462"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6528535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txStyles>
    <p:titleStyle>
      <a:lvl1pPr algn="l" defTabSz="914400" rtl="0" eaLnBrk="1" latinLnBrk="0" hangingPunct="1">
        <a:lnSpc>
          <a:spcPct val="90000"/>
        </a:lnSpc>
        <a:spcBef>
          <a:spcPct val="0"/>
        </a:spcBef>
        <a:buNone/>
        <a:defRPr sz="4400" b="1" i="0" kern="1200" baseline="0">
          <a:solidFill>
            <a:srgbClr val="2F2F2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2F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2F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2F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2F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2F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3362">
          <p15:clr>
            <a:srgbClr val="F26B43"/>
          </p15:clr>
        </p15:guide>
        <p15:guide id="6" orient="horz" pos="136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A6C25-4E42-634E-ADED-C8542695BE15}"/>
              </a:ext>
            </a:extLst>
          </p:cNvPr>
          <p:cNvSpPr>
            <a:spLocks noGrp="1"/>
          </p:cNvSpPr>
          <p:nvPr>
            <p:ph type="title"/>
          </p:nvPr>
        </p:nvSpPr>
        <p:spPr>
          <a:xfrm>
            <a:off x="550863" y="549275"/>
            <a:ext cx="11090275" cy="114141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22C4C7-8EF1-BC45-AB72-EA32A7423E55}"/>
              </a:ext>
            </a:extLst>
          </p:cNvPr>
          <p:cNvSpPr>
            <a:spLocks noGrp="1"/>
          </p:cNvSpPr>
          <p:nvPr>
            <p:ph type="body" idx="1"/>
          </p:nvPr>
        </p:nvSpPr>
        <p:spPr>
          <a:xfrm>
            <a:off x="550863" y="1825625"/>
            <a:ext cx="11090275" cy="34996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Right Triangle 10">
            <a:extLst>
              <a:ext uri="{FF2B5EF4-FFF2-40B4-BE49-F238E27FC236}">
                <a16:creationId xmlns:a16="http://schemas.microsoft.com/office/drawing/2014/main" id="{4D291497-7B13-9B4B-A55F-63A6C4A8B00D}"/>
              </a:ext>
            </a:extLst>
          </p:cNvPr>
          <p:cNvSpPr/>
          <p:nvPr userDrawn="1"/>
        </p:nvSpPr>
        <p:spPr>
          <a:xfrm flipH="1">
            <a:off x="-15841" y="5325305"/>
            <a:ext cx="12211824" cy="1532694"/>
          </a:xfrm>
          <a:custGeom>
            <a:avLst/>
            <a:gdLst>
              <a:gd name="connsiteX0" fmla="*/ 0 w 12192000"/>
              <a:gd name="connsiteY0" fmla="*/ 1613377 h 1613377"/>
              <a:gd name="connsiteX1" fmla="*/ 0 w 12192000"/>
              <a:gd name="connsiteY1" fmla="*/ 0 h 1613377"/>
              <a:gd name="connsiteX2" fmla="*/ 12192000 w 12192000"/>
              <a:gd name="connsiteY2" fmla="*/ 1613377 h 1613377"/>
              <a:gd name="connsiteX3" fmla="*/ 0 w 12192000"/>
              <a:gd name="connsiteY3"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206055"/>
              <a:gd name="connsiteY0" fmla="*/ 1613377 h 1613377"/>
              <a:gd name="connsiteX1" fmla="*/ 0 w 12206055"/>
              <a:gd name="connsiteY1" fmla="*/ 0 h 1613377"/>
              <a:gd name="connsiteX2" fmla="*/ 12198875 w 12206055"/>
              <a:gd name="connsiteY2" fmla="*/ 1114927 h 1613377"/>
              <a:gd name="connsiteX3" fmla="*/ 12205751 w 12206055"/>
              <a:gd name="connsiteY3" fmla="*/ 1613377 h 1613377"/>
              <a:gd name="connsiteX4" fmla="*/ 0 w 12206055"/>
              <a:gd name="connsiteY4" fmla="*/ 1613377 h 1613377"/>
              <a:gd name="connsiteX0" fmla="*/ 0 w 12206055"/>
              <a:gd name="connsiteY0" fmla="*/ 1613377 h 1613377"/>
              <a:gd name="connsiteX1" fmla="*/ 0 w 12206055"/>
              <a:gd name="connsiteY1" fmla="*/ 0 h 1613377"/>
              <a:gd name="connsiteX2" fmla="*/ 12198875 w 12206055"/>
              <a:gd name="connsiteY2" fmla="*/ 908672 h 1613377"/>
              <a:gd name="connsiteX3" fmla="*/ 12205751 w 12206055"/>
              <a:gd name="connsiteY3" fmla="*/ 1613377 h 1613377"/>
              <a:gd name="connsiteX4" fmla="*/ 0 w 12206055"/>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0 w 12206055"/>
              <a:gd name="connsiteY0" fmla="*/ 1416153 h 1416153"/>
              <a:gd name="connsiteX1" fmla="*/ 26894 w 12206055"/>
              <a:gd name="connsiteY1" fmla="*/ 0 h 1416153"/>
              <a:gd name="connsiteX2" fmla="*/ 12198875 w 12206055"/>
              <a:gd name="connsiteY2" fmla="*/ 711448 h 1416153"/>
              <a:gd name="connsiteX3" fmla="*/ 12205751 w 12206055"/>
              <a:gd name="connsiteY3" fmla="*/ 1416153 h 1416153"/>
              <a:gd name="connsiteX4" fmla="*/ 0 w 12206055"/>
              <a:gd name="connsiteY4" fmla="*/ 1416153 h 1416153"/>
              <a:gd name="connsiteX0" fmla="*/ 2 w 12206057"/>
              <a:gd name="connsiteY0" fmla="*/ 1532694 h 1532694"/>
              <a:gd name="connsiteX1" fmla="*/ 2 w 12206057"/>
              <a:gd name="connsiteY1" fmla="*/ 0 h 1532694"/>
              <a:gd name="connsiteX2" fmla="*/ 12198877 w 12206057"/>
              <a:gd name="connsiteY2" fmla="*/ 827989 h 1532694"/>
              <a:gd name="connsiteX3" fmla="*/ 12205753 w 12206057"/>
              <a:gd name="connsiteY3" fmla="*/ 1532694 h 1532694"/>
              <a:gd name="connsiteX4" fmla="*/ 2 w 12206057"/>
              <a:gd name="connsiteY4" fmla="*/ 1532694 h 1532694"/>
              <a:gd name="connsiteX0" fmla="*/ 3984 w 12210039"/>
              <a:gd name="connsiteY0" fmla="*/ 1532694 h 1532694"/>
              <a:gd name="connsiteX1" fmla="*/ 3984 w 12210039"/>
              <a:gd name="connsiteY1" fmla="*/ 0 h 1532694"/>
              <a:gd name="connsiteX2" fmla="*/ 12202859 w 12210039"/>
              <a:gd name="connsiteY2" fmla="*/ 827989 h 1532694"/>
              <a:gd name="connsiteX3" fmla="*/ 12209735 w 12210039"/>
              <a:gd name="connsiteY3" fmla="*/ 1532694 h 1532694"/>
              <a:gd name="connsiteX4" fmla="*/ 3984 w 12210039"/>
              <a:gd name="connsiteY4" fmla="*/ 1532694 h 1532694"/>
              <a:gd name="connsiteX0" fmla="*/ 3984 w 12211824"/>
              <a:gd name="connsiteY0" fmla="*/ 1532694 h 1532694"/>
              <a:gd name="connsiteX1" fmla="*/ 3984 w 12211824"/>
              <a:gd name="connsiteY1" fmla="*/ 0 h 1532694"/>
              <a:gd name="connsiteX2" fmla="*/ 12211824 w 12211824"/>
              <a:gd name="connsiteY2" fmla="*/ 9534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1058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034177 h 1532694"/>
              <a:gd name="connsiteX3" fmla="*/ 12209735 w 12211824"/>
              <a:gd name="connsiteY3" fmla="*/ 1532694 h 1532694"/>
              <a:gd name="connsiteX4" fmla="*/ 3984 w 12211824"/>
              <a:gd name="connsiteY4" fmla="*/ 1532694 h 153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24" h="1532694">
                <a:moveTo>
                  <a:pt x="3984" y="1532694"/>
                </a:moveTo>
                <a:cubicBezTo>
                  <a:pt x="3984" y="1021796"/>
                  <a:pt x="-4981" y="17840"/>
                  <a:pt x="3984" y="0"/>
                </a:cubicBezTo>
                <a:cubicBezTo>
                  <a:pt x="-2666" y="11504"/>
                  <a:pt x="12204185" y="1045253"/>
                  <a:pt x="12211824" y="1034177"/>
                </a:cubicBezTo>
                <a:cubicBezTo>
                  <a:pt x="12209532" y="1049073"/>
                  <a:pt x="12212027" y="1366544"/>
                  <a:pt x="12209735" y="1532694"/>
                </a:cubicBezTo>
                <a:lnTo>
                  <a:pt x="3984" y="1532694"/>
                </a:lnTo>
                <a:close/>
              </a:path>
            </a:pathLst>
          </a:custGeom>
          <a:solidFill>
            <a:srgbClr val="00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654BB91-2B54-BE49-A289-0730A3684D85}"/>
              </a:ext>
            </a:extLst>
          </p:cNvPr>
          <p:cNvPicPr>
            <a:picLocks noChangeAspect="1"/>
          </p:cNvPicPr>
          <p:nvPr userDrawn="1"/>
        </p:nvPicPr>
        <p:blipFill>
          <a:blip r:embed="rId10"/>
          <a:stretch>
            <a:fillRect/>
          </a:stretch>
        </p:blipFill>
        <p:spPr>
          <a:xfrm>
            <a:off x="10137913" y="5539660"/>
            <a:ext cx="1909429" cy="1248766"/>
          </a:xfrm>
          <a:prstGeom prst="rect">
            <a:avLst/>
          </a:prstGeom>
        </p:spPr>
      </p:pic>
      <p:sp>
        <p:nvSpPr>
          <p:cNvPr id="5" name="TextBox 4">
            <a:extLst>
              <a:ext uri="{FF2B5EF4-FFF2-40B4-BE49-F238E27FC236}">
                <a16:creationId xmlns:a16="http://schemas.microsoft.com/office/drawing/2014/main" id="{CC8B48EF-CA89-5094-2335-3348E9C01354}"/>
              </a:ext>
            </a:extLst>
          </p:cNvPr>
          <p:cNvSpPr txBox="1"/>
          <p:nvPr userDrawn="1">
            <p:extLst>
              <p:ext uri="{1162E1C5-73C7-4A58-AE30-91384D911F3F}">
                <p184:classification xmlns:p184="http://schemas.microsoft.com/office/powerpoint/2018/4/main" val="ftr"/>
              </p:ext>
            </p:extLst>
          </p:nvPr>
        </p:nvSpPr>
        <p:spPr>
          <a:xfrm>
            <a:off x="5911025" y="6705600"/>
            <a:ext cx="398462"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51822576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txStyles>
    <p:titleStyle>
      <a:lvl1pPr algn="l" defTabSz="914400" rtl="0" eaLnBrk="1" latinLnBrk="0" hangingPunct="1">
        <a:lnSpc>
          <a:spcPct val="90000"/>
        </a:lnSpc>
        <a:spcBef>
          <a:spcPct val="0"/>
        </a:spcBef>
        <a:buNone/>
        <a:defRPr sz="3600" b="1" i="0" kern="1200" baseline="0">
          <a:solidFill>
            <a:srgbClr val="0060AF"/>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rgbClr val="2F2F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3362">
          <p15:clr>
            <a:srgbClr val="F26B43"/>
          </p15:clr>
        </p15:guide>
        <p15:guide id="6" orient="horz" pos="13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D3163"/>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4D291497-7B13-9B4B-A55F-63A6C4A8B00D}"/>
              </a:ext>
            </a:extLst>
          </p:cNvPr>
          <p:cNvSpPr/>
          <p:nvPr userDrawn="1"/>
        </p:nvSpPr>
        <p:spPr>
          <a:xfrm flipH="1">
            <a:off x="-15841" y="5325305"/>
            <a:ext cx="12211824" cy="1532694"/>
          </a:xfrm>
          <a:custGeom>
            <a:avLst/>
            <a:gdLst>
              <a:gd name="connsiteX0" fmla="*/ 0 w 12192000"/>
              <a:gd name="connsiteY0" fmla="*/ 1613377 h 1613377"/>
              <a:gd name="connsiteX1" fmla="*/ 0 w 12192000"/>
              <a:gd name="connsiteY1" fmla="*/ 0 h 1613377"/>
              <a:gd name="connsiteX2" fmla="*/ 12192000 w 12192000"/>
              <a:gd name="connsiteY2" fmla="*/ 1613377 h 1613377"/>
              <a:gd name="connsiteX3" fmla="*/ 0 w 12192000"/>
              <a:gd name="connsiteY3"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206055"/>
              <a:gd name="connsiteY0" fmla="*/ 1613377 h 1613377"/>
              <a:gd name="connsiteX1" fmla="*/ 0 w 12206055"/>
              <a:gd name="connsiteY1" fmla="*/ 0 h 1613377"/>
              <a:gd name="connsiteX2" fmla="*/ 12198875 w 12206055"/>
              <a:gd name="connsiteY2" fmla="*/ 1114927 h 1613377"/>
              <a:gd name="connsiteX3" fmla="*/ 12205751 w 12206055"/>
              <a:gd name="connsiteY3" fmla="*/ 1613377 h 1613377"/>
              <a:gd name="connsiteX4" fmla="*/ 0 w 12206055"/>
              <a:gd name="connsiteY4" fmla="*/ 1613377 h 1613377"/>
              <a:gd name="connsiteX0" fmla="*/ 0 w 12206055"/>
              <a:gd name="connsiteY0" fmla="*/ 1613377 h 1613377"/>
              <a:gd name="connsiteX1" fmla="*/ 0 w 12206055"/>
              <a:gd name="connsiteY1" fmla="*/ 0 h 1613377"/>
              <a:gd name="connsiteX2" fmla="*/ 12198875 w 12206055"/>
              <a:gd name="connsiteY2" fmla="*/ 908672 h 1613377"/>
              <a:gd name="connsiteX3" fmla="*/ 12205751 w 12206055"/>
              <a:gd name="connsiteY3" fmla="*/ 1613377 h 1613377"/>
              <a:gd name="connsiteX4" fmla="*/ 0 w 12206055"/>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0 w 12206055"/>
              <a:gd name="connsiteY0" fmla="*/ 1416153 h 1416153"/>
              <a:gd name="connsiteX1" fmla="*/ 26894 w 12206055"/>
              <a:gd name="connsiteY1" fmla="*/ 0 h 1416153"/>
              <a:gd name="connsiteX2" fmla="*/ 12198875 w 12206055"/>
              <a:gd name="connsiteY2" fmla="*/ 711448 h 1416153"/>
              <a:gd name="connsiteX3" fmla="*/ 12205751 w 12206055"/>
              <a:gd name="connsiteY3" fmla="*/ 1416153 h 1416153"/>
              <a:gd name="connsiteX4" fmla="*/ 0 w 12206055"/>
              <a:gd name="connsiteY4" fmla="*/ 1416153 h 1416153"/>
              <a:gd name="connsiteX0" fmla="*/ 2 w 12206057"/>
              <a:gd name="connsiteY0" fmla="*/ 1532694 h 1532694"/>
              <a:gd name="connsiteX1" fmla="*/ 2 w 12206057"/>
              <a:gd name="connsiteY1" fmla="*/ 0 h 1532694"/>
              <a:gd name="connsiteX2" fmla="*/ 12198877 w 12206057"/>
              <a:gd name="connsiteY2" fmla="*/ 827989 h 1532694"/>
              <a:gd name="connsiteX3" fmla="*/ 12205753 w 12206057"/>
              <a:gd name="connsiteY3" fmla="*/ 1532694 h 1532694"/>
              <a:gd name="connsiteX4" fmla="*/ 2 w 12206057"/>
              <a:gd name="connsiteY4" fmla="*/ 1532694 h 1532694"/>
              <a:gd name="connsiteX0" fmla="*/ 3984 w 12210039"/>
              <a:gd name="connsiteY0" fmla="*/ 1532694 h 1532694"/>
              <a:gd name="connsiteX1" fmla="*/ 3984 w 12210039"/>
              <a:gd name="connsiteY1" fmla="*/ 0 h 1532694"/>
              <a:gd name="connsiteX2" fmla="*/ 12202859 w 12210039"/>
              <a:gd name="connsiteY2" fmla="*/ 827989 h 1532694"/>
              <a:gd name="connsiteX3" fmla="*/ 12209735 w 12210039"/>
              <a:gd name="connsiteY3" fmla="*/ 1532694 h 1532694"/>
              <a:gd name="connsiteX4" fmla="*/ 3984 w 12210039"/>
              <a:gd name="connsiteY4" fmla="*/ 1532694 h 1532694"/>
              <a:gd name="connsiteX0" fmla="*/ 3984 w 12211824"/>
              <a:gd name="connsiteY0" fmla="*/ 1532694 h 1532694"/>
              <a:gd name="connsiteX1" fmla="*/ 3984 w 12211824"/>
              <a:gd name="connsiteY1" fmla="*/ 0 h 1532694"/>
              <a:gd name="connsiteX2" fmla="*/ 12211824 w 12211824"/>
              <a:gd name="connsiteY2" fmla="*/ 9534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1058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034177 h 1532694"/>
              <a:gd name="connsiteX3" fmla="*/ 12209735 w 12211824"/>
              <a:gd name="connsiteY3" fmla="*/ 1532694 h 1532694"/>
              <a:gd name="connsiteX4" fmla="*/ 3984 w 12211824"/>
              <a:gd name="connsiteY4" fmla="*/ 1532694 h 153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24" h="1532694">
                <a:moveTo>
                  <a:pt x="3984" y="1532694"/>
                </a:moveTo>
                <a:cubicBezTo>
                  <a:pt x="3984" y="1021796"/>
                  <a:pt x="-4981" y="17840"/>
                  <a:pt x="3984" y="0"/>
                </a:cubicBezTo>
                <a:cubicBezTo>
                  <a:pt x="-2666" y="11504"/>
                  <a:pt x="12204185" y="1045253"/>
                  <a:pt x="12211824" y="1034177"/>
                </a:cubicBezTo>
                <a:cubicBezTo>
                  <a:pt x="12209532" y="1049073"/>
                  <a:pt x="12212027" y="1366544"/>
                  <a:pt x="12209735" y="1532694"/>
                </a:cubicBezTo>
                <a:lnTo>
                  <a:pt x="3984" y="15326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B72DFD6-DED9-8E47-A5D5-6586FDEFA1B3}"/>
              </a:ext>
            </a:extLst>
          </p:cNvPr>
          <p:cNvPicPr>
            <a:picLocks noChangeAspect="1"/>
          </p:cNvPicPr>
          <p:nvPr userDrawn="1"/>
        </p:nvPicPr>
        <p:blipFill>
          <a:blip r:embed="rId6"/>
          <a:srcRect/>
          <a:stretch/>
        </p:blipFill>
        <p:spPr>
          <a:xfrm>
            <a:off x="10137914" y="5538624"/>
            <a:ext cx="1909429" cy="1248766"/>
          </a:xfrm>
          <a:prstGeom prst="rect">
            <a:avLst/>
          </a:prstGeom>
        </p:spPr>
      </p:pic>
      <p:sp>
        <p:nvSpPr>
          <p:cNvPr id="3" name="TextBox 2">
            <a:extLst>
              <a:ext uri="{FF2B5EF4-FFF2-40B4-BE49-F238E27FC236}">
                <a16:creationId xmlns:a16="http://schemas.microsoft.com/office/drawing/2014/main" id="{DAB57B02-EA6A-F61A-B448-906613EA3E45}"/>
              </a:ext>
            </a:extLst>
          </p:cNvPr>
          <p:cNvSpPr txBox="1"/>
          <p:nvPr userDrawn="1">
            <p:extLst>
              <p:ext uri="{1162E1C5-73C7-4A58-AE30-91384D911F3F}">
                <p184:classification xmlns:p184="http://schemas.microsoft.com/office/powerpoint/2018/4/main" val="ftr"/>
              </p:ext>
            </p:extLst>
          </p:nvPr>
        </p:nvSpPr>
        <p:spPr>
          <a:xfrm>
            <a:off x="5911025" y="6705600"/>
            <a:ext cx="398462"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2422910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txStyles>
    <p:titleStyle>
      <a:lvl1pPr algn="l" defTabSz="914400" rtl="0" eaLnBrk="1" latinLnBrk="0" hangingPunct="1">
        <a:lnSpc>
          <a:spcPct val="90000"/>
        </a:lnSpc>
        <a:spcBef>
          <a:spcPct val="0"/>
        </a:spcBef>
        <a:buNone/>
        <a:defRPr sz="4400" b="1" i="0" kern="1200" baseline="0">
          <a:solidFill>
            <a:srgbClr val="2F2F2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2F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2F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2F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2F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2F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3362">
          <p15:clr>
            <a:srgbClr val="F26B43"/>
          </p15:clr>
        </p15:guide>
        <p15:guide id="6" orient="horz" pos="136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A6C25-4E42-634E-ADED-C8542695BE15}"/>
              </a:ext>
            </a:extLst>
          </p:cNvPr>
          <p:cNvSpPr>
            <a:spLocks noGrp="1"/>
          </p:cNvSpPr>
          <p:nvPr>
            <p:ph type="title"/>
          </p:nvPr>
        </p:nvSpPr>
        <p:spPr>
          <a:xfrm>
            <a:off x="550863" y="549275"/>
            <a:ext cx="11090275" cy="114141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22C4C7-8EF1-BC45-AB72-EA32A7423E55}"/>
              </a:ext>
            </a:extLst>
          </p:cNvPr>
          <p:cNvSpPr>
            <a:spLocks noGrp="1"/>
          </p:cNvSpPr>
          <p:nvPr>
            <p:ph type="body" idx="1"/>
          </p:nvPr>
        </p:nvSpPr>
        <p:spPr>
          <a:xfrm>
            <a:off x="550863" y="1825625"/>
            <a:ext cx="11090275" cy="34996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Right Triangle 10">
            <a:extLst>
              <a:ext uri="{FF2B5EF4-FFF2-40B4-BE49-F238E27FC236}">
                <a16:creationId xmlns:a16="http://schemas.microsoft.com/office/drawing/2014/main" id="{4D291497-7B13-9B4B-A55F-63A6C4A8B00D}"/>
              </a:ext>
            </a:extLst>
          </p:cNvPr>
          <p:cNvSpPr/>
          <p:nvPr userDrawn="1"/>
        </p:nvSpPr>
        <p:spPr>
          <a:xfrm flipH="1">
            <a:off x="-15841" y="5325305"/>
            <a:ext cx="12211824" cy="1532694"/>
          </a:xfrm>
          <a:custGeom>
            <a:avLst/>
            <a:gdLst>
              <a:gd name="connsiteX0" fmla="*/ 0 w 12192000"/>
              <a:gd name="connsiteY0" fmla="*/ 1613377 h 1613377"/>
              <a:gd name="connsiteX1" fmla="*/ 0 w 12192000"/>
              <a:gd name="connsiteY1" fmla="*/ 0 h 1613377"/>
              <a:gd name="connsiteX2" fmla="*/ 12192000 w 12192000"/>
              <a:gd name="connsiteY2" fmla="*/ 1613377 h 1613377"/>
              <a:gd name="connsiteX3" fmla="*/ 0 w 12192000"/>
              <a:gd name="connsiteY3"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206055"/>
              <a:gd name="connsiteY0" fmla="*/ 1613377 h 1613377"/>
              <a:gd name="connsiteX1" fmla="*/ 0 w 12206055"/>
              <a:gd name="connsiteY1" fmla="*/ 0 h 1613377"/>
              <a:gd name="connsiteX2" fmla="*/ 12198875 w 12206055"/>
              <a:gd name="connsiteY2" fmla="*/ 1114927 h 1613377"/>
              <a:gd name="connsiteX3" fmla="*/ 12205751 w 12206055"/>
              <a:gd name="connsiteY3" fmla="*/ 1613377 h 1613377"/>
              <a:gd name="connsiteX4" fmla="*/ 0 w 12206055"/>
              <a:gd name="connsiteY4" fmla="*/ 1613377 h 1613377"/>
              <a:gd name="connsiteX0" fmla="*/ 0 w 12206055"/>
              <a:gd name="connsiteY0" fmla="*/ 1613377 h 1613377"/>
              <a:gd name="connsiteX1" fmla="*/ 0 w 12206055"/>
              <a:gd name="connsiteY1" fmla="*/ 0 h 1613377"/>
              <a:gd name="connsiteX2" fmla="*/ 12198875 w 12206055"/>
              <a:gd name="connsiteY2" fmla="*/ 908672 h 1613377"/>
              <a:gd name="connsiteX3" fmla="*/ 12205751 w 12206055"/>
              <a:gd name="connsiteY3" fmla="*/ 1613377 h 1613377"/>
              <a:gd name="connsiteX4" fmla="*/ 0 w 12206055"/>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0 w 12206055"/>
              <a:gd name="connsiteY0" fmla="*/ 1416153 h 1416153"/>
              <a:gd name="connsiteX1" fmla="*/ 26894 w 12206055"/>
              <a:gd name="connsiteY1" fmla="*/ 0 h 1416153"/>
              <a:gd name="connsiteX2" fmla="*/ 12198875 w 12206055"/>
              <a:gd name="connsiteY2" fmla="*/ 711448 h 1416153"/>
              <a:gd name="connsiteX3" fmla="*/ 12205751 w 12206055"/>
              <a:gd name="connsiteY3" fmla="*/ 1416153 h 1416153"/>
              <a:gd name="connsiteX4" fmla="*/ 0 w 12206055"/>
              <a:gd name="connsiteY4" fmla="*/ 1416153 h 1416153"/>
              <a:gd name="connsiteX0" fmla="*/ 2 w 12206057"/>
              <a:gd name="connsiteY0" fmla="*/ 1532694 h 1532694"/>
              <a:gd name="connsiteX1" fmla="*/ 2 w 12206057"/>
              <a:gd name="connsiteY1" fmla="*/ 0 h 1532694"/>
              <a:gd name="connsiteX2" fmla="*/ 12198877 w 12206057"/>
              <a:gd name="connsiteY2" fmla="*/ 827989 h 1532694"/>
              <a:gd name="connsiteX3" fmla="*/ 12205753 w 12206057"/>
              <a:gd name="connsiteY3" fmla="*/ 1532694 h 1532694"/>
              <a:gd name="connsiteX4" fmla="*/ 2 w 12206057"/>
              <a:gd name="connsiteY4" fmla="*/ 1532694 h 1532694"/>
              <a:gd name="connsiteX0" fmla="*/ 3984 w 12210039"/>
              <a:gd name="connsiteY0" fmla="*/ 1532694 h 1532694"/>
              <a:gd name="connsiteX1" fmla="*/ 3984 w 12210039"/>
              <a:gd name="connsiteY1" fmla="*/ 0 h 1532694"/>
              <a:gd name="connsiteX2" fmla="*/ 12202859 w 12210039"/>
              <a:gd name="connsiteY2" fmla="*/ 827989 h 1532694"/>
              <a:gd name="connsiteX3" fmla="*/ 12209735 w 12210039"/>
              <a:gd name="connsiteY3" fmla="*/ 1532694 h 1532694"/>
              <a:gd name="connsiteX4" fmla="*/ 3984 w 12210039"/>
              <a:gd name="connsiteY4" fmla="*/ 1532694 h 1532694"/>
              <a:gd name="connsiteX0" fmla="*/ 3984 w 12211824"/>
              <a:gd name="connsiteY0" fmla="*/ 1532694 h 1532694"/>
              <a:gd name="connsiteX1" fmla="*/ 3984 w 12211824"/>
              <a:gd name="connsiteY1" fmla="*/ 0 h 1532694"/>
              <a:gd name="connsiteX2" fmla="*/ 12211824 w 12211824"/>
              <a:gd name="connsiteY2" fmla="*/ 9534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1058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034177 h 1532694"/>
              <a:gd name="connsiteX3" fmla="*/ 12209735 w 12211824"/>
              <a:gd name="connsiteY3" fmla="*/ 1532694 h 1532694"/>
              <a:gd name="connsiteX4" fmla="*/ 3984 w 12211824"/>
              <a:gd name="connsiteY4" fmla="*/ 1532694 h 153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24" h="1532694">
                <a:moveTo>
                  <a:pt x="3984" y="1532694"/>
                </a:moveTo>
                <a:cubicBezTo>
                  <a:pt x="3984" y="1021796"/>
                  <a:pt x="-4981" y="17840"/>
                  <a:pt x="3984" y="0"/>
                </a:cubicBezTo>
                <a:cubicBezTo>
                  <a:pt x="-2666" y="11504"/>
                  <a:pt x="12204185" y="1045253"/>
                  <a:pt x="12211824" y="1034177"/>
                </a:cubicBezTo>
                <a:cubicBezTo>
                  <a:pt x="12209532" y="1049073"/>
                  <a:pt x="12212027" y="1366544"/>
                  <a:pt x="12209735" y="1532694"/>
                </a:cubicBezTo>
                <a:lnTo>
                  <a:pt x="3984" y="1532694"/>
                </a:lnTo>
                <a:close/>
              </a:path>
            </a:pathLst>
          </a:custGeom>
          <a:solidFill>
            <a:srgbClr val="1D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Picture 5">
            <a:extLst>
              <a:ext uri="{FF2B5EF4-FFF2-40B4-BE49-F238E27FC236}">
                <a16:creationId xmlns:a16="http://schemas.microsoft.com/office/drawing/2014/main" id="{7C279C9F-6B8A-9941-9BBE-3837D56615E6}"/>
              </a:ext>
            </a:extLst>
          </p:cNvPr>
          <p:cNvPicPr>
            <a:picLocks noChangeAspect="1"/>
          </p:cNvPicPr>
          <p:nvPr userDrawn="1"/>
        </p:nvPicPr>
        <p:blipFill>
          <a:blip r:embed="rId10"/>
          <a:stretch>
            <a:fillRect/>
          </a:stretch>
        </p:blipFill>
        <p:spPr>
          <a:xfrm>
            <a:off x="10137913" y="5539660"/>
            <a:ext cx="1909429" cy="1248766"/>
          </a:xfrm>
          <a:prstGeom prst="rect">
            <a:avLst/>
          </a:prstGeom>
        </p:spPr>
      </p:pic>
      <p:sp>
        <p:nvSpPr>
          <p:cNvPr id="5" name="TextBox 4">
            <a:extLst>
              <a:ext uri="{FF2B5EF4-FFF2-40B4-BE49-F238E27FC236}">
                <a16:creationId xmlns:a16="http://schemas.microsoft.com/office/drawing/2014/main" id="{85A06191-7A65-B21F-1DAC-13978421D958}"/>
              </a:ext>
            </a:extLst>
          </p:cNvPr>
          <p:cNvSpPr txBox="1"/>
          <p:nvPr userDrawn="1">
            <p:extLst>
              <p:ext uri="{1162E1C5-73C7-4A58-AE30-91384D911F3F}">
                <p184:classification xmlns:p184="http://schemas.microsoft.com/office/powerpoint/2018/4/main" val="ftr"/>
              </p:ext>
            </p:extLst>
          </p:nvPr>
        </p:nvSpPr>
        <p:spPr>
          <a:xfrm>
            <a:off x="5911025" y="6705600"/>
            <a:ext cx="398462"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76852967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 id="2147483666" r:id="rId7"/>
    <p:sldLayoutId id="2147483710" r:id="rId8"/>
  </p:sldLayoutIdLst>
  <p:txStyles>
    <p:titleStyle>
      <a:lvl1pPr algn="l" defTabSz="914400" rtl="0" eaLnBrk="1" latinLnBrk="0" hangingPunct="1">
        <a:lnSpc>
          <a:spcPct val="90000"/>
        </a:lnSpc>
        <a:spcBef>
          <a:spcPct val="0"/>
        </a:spcBef>
        <a:buNone/>
        <a:defRPr sz="3600" b="1" i="0" kern="1200" baseline="0">
          <a:solidFill>
            <a:srgbClr val="1D3163"/>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rgbClr val="2F2F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3362">
          <p15:clr>
            <a:srgbClr val="F26B43"/>
          </p15:clr>
        </p15:guide>
        <p15:guide id="6" orient="horz" pos="136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C494"/>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4D291497-7B13-9B4B-A55F-63A6C4A8B00D}"/>
              </a:ext>
            </a:extLst>
          </p:cNvPr>
          <p:cNvSpPr/>
          <p:nvPr userDrawn="1"/>
        </p:nvSpPr>
        <p:spPr>
          <a:xfrm flipH="1">
            <a:off x="-15841" y="5325305"/>
            <a:ext cx="12211824" cy="1532694"/>
          </a:xfrm>
          <a:custGeom>
            <a:avLst/>
            <a:gdLst>
              <a:gd name="connsiteX0" fmla="*/ 0 w 12192000"/>
              <a:gd name="connsiteY0" fmla="*/ 1613377 h 1613377"/>
              <a:gd name="connsiteX1" fmla="*/ 0 w 12192000"/>
              <a:gd name="connsiteY1" fmla="*/ 0 h 1613377"/>
              <a:gd name="connsiteX2" fmla="*/ 12192000 w 12192000"/>
              <a:gd name="connsiteY2" fmla="*/ 1613377 h 1613377"/>
              <a:gd name="connsiteX3" fmla="*/ 0 w 12192000"/>
              <a:gd name="connsiteY3"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206055"/>
              <a:gd name="connsiteY0" fmla="*/ 1613377 h 1613377"/>
              <a:gd name="connsiteX1" fmla="*/ 0 w 12206055"/>
              <a:gd name="connsiteY1" fmla="*/ 0 h 1613377"/>
              <a:gd name="connsiteX2" fmla="*/ 12198875 w 12206055"/>
              <a:gd name="connsiteY2" fmla="*/ 1114927 h 1613377"/>
              <a:gd name="connsiteX3" fmla="*/ 12205751 w 12206055"/>
              <a:gd name="connsiteY3" fmla="*/ 1613377 h 1613377"/>
              <a:gd name="connsiteX4" fmla="*/ 0 w 12206055"/>
              <a:gd name="connsiteY4" fmla="*/ 1613377 h 1613377"/>
              <a:gd name="connsiteX0" fmla="*/ 0 w 12206055"/>
              <a:gd name="connsiteY0" fmla="*/ 1613377 h 1613377"/>
              <a:gd name="connsiteX1" fmla="*/ 0 w 12206055"/>
              <a:gd name="connsiteY1" fmla="*/ 0 h 1613377"/>
              <a:gd name="connsiteX2" fmla="*/ 12198875 w 12206055"/>
              <a:gd name="connsiteY2" fmla="*/ 908672 h 1613377"/>
              <a:gd name="connsiteX3" fmla="*/ 12205751 w 12206055"/>
              <a:gd name="connsiteY3" fmla="*/ 1613377 h 1613377"/>
              <a:gd name="connsiteX4" fmla="*/ 0 w 12206055"/>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0 w 12206055"/>
              <a:gd name="connsiteY0" fmla="*/ 1416153 h 1416153"/>
              <a:gd name="connsiteX1" fmla="*/ 26894 w 12206055"/>
              <a:gd name="connsiteY1" fmla="*/ 0 h 1416153"/>
              <a:gd name="connsiteX2" fmla="*/ 12198875 w 12206055"/>
              <a:gd name="connsiteY2" fmla="*/ 711448 h 1416153"/>
              <a:gd name="connsiteX3" fmla="*/ 12205751 w 12206055"/>
              <a:gd name="connsiteY3" fmla="*/ 1416153 h 1416153"/>
              <a:gd name="connsiteX4" fmla="*/ 0 w 12206055"/>
              <a:gd name="connsiteY4" fmla="*/ 1416153 h 1416153"/>
              <a:gd name="connsiteX0" fmla="*/ 2 w 12206057"/>
              <a:gd name="connsiteY0" fmla="*/ 1532694 h 1532694"/>
              <a:gd name="connsiteX1" fmla="*/ 2 w 12206057"/>
              <a:gd name="connsiteY1" fmla="*/ 0 h 1532694"/>
              <a:gd name="connsiteX2" fmla="*/ 12198877 w 12206057"/>
              <a:gd name="connsiteY2" fmla="*/ 827989 h 1532694"/>
              <a:gd name="connsiteX3" fmla="*/ 12205753 w 12206057"/>
              <a:gd name="connsiteY3" fmla="*/ 1532694 h 1532694"/>
              <a:gd name="connsiteX4" fmla="*/ 2 w 12206057"/>
              <a:gd name="connsiteY4" fmla="*/ 1532694 h 1532694"/>
              <a:gd name="connsiteX0" fmla="*/ 3984 w 12210039"/>
              <a:gd name="connsiteY0" fmla="*/ 1532694 h 1532694"/>
              <a:gd name="connsiteX1" fmla="*/ 3984 w 12210039"/>
              <a:gd name="connsiteY1" fmla="*/ 0 h 1532694"/>
              <a:gd name="connsiteX2" fmla="*/ 12202859 w 12210039"/>
              <a:gd name="connsiteY2" fmla="*/ 827989 h 1532694"/>
              <a:gd name="connsiteX3" fmla="*/ 12209735 w 12210039"/>
              <a:gd name="connsiteY3" fmla="*/ 1532694 h 1532694"/>
              <a:gd name="connsiteX4" fmla="*/ 3984 w 12210039"/>
              <a:gd name="connsiteY4" fmla="*/ 1532694 h 1532694"/>
              <a:gd name="connsiteX0" fmla="*/ 3984 w 12211824"/>
              <a:gd name="connsiteY0" fmla="*/ 1532694 h 1532694"/>
              <a:gd name="connsiteX1" fmla="*/ 3984 w 12211824"/>
              <a:gd name="connsiteY1" fmla="*/ 0 h 1532694"/>
              <a:gd name="connsiteX2" fmla="*/ 12211824 w 12211824"/>
              <a:gd name="connsiteY2" fmla="*/ 9534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1058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034177 h 1532694"/>
              <a:gd name="connsiteX3" fmla="*/ 12209735 w 12211824"/>
              <a:gd name="connsiteY3" fmla="*/ 1532694 h 1532694"/>
              <a:gd name="connsiteX4" fmla="*/ 3984 w 12211824"/>
              <a:gd name="connsiteY4" fmla="*/ 1532694 h 153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24" h="1532694">
                <a:moveTo>
                  <a:pt x="3984" y="1532694"/>
                </a:moveTo>
                <a:cubicBezTo>
                  <a:pt x="3984" y="1021796"/>
                  <a:pt x="-4981" y="17840"/>
                  <a:pt x="3984" y="0"/>
                </a:cubicBezTo>
                <a:cubicBezTo>
                  <a:pt x="-2666" y="11504"/>
                  <a:pt x="12204185" y="1045253"/>
                  <a:pt x="12211824" y="1034177"/>
                </a:cubicBezTo>
                <a:cubicBezTo>
                  <a:pt x="12209532" y="1049073"/>
                  <a:pt x="12212027" y="1366544"/>
                  <a:pt x="12209735" y="1532694"/>
                </a:cubicBezTo>
                <a:lnTo>
                  <a:pt x="3984" y="15326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4E0E646-CA7B-9D4E-B1BE-BFDF1D9DC350}"/>
              </a:ext>
            </a:extLst>
          </p:cNvPr>
          <p:cNvPicPr>
            <a:picLocks noChangeAspect="1"/>
          </p:cNvPicPr>
          <p:nvPr userDrawn="1"/>
        </p:nvPicPr>
        <p:blipFill>
          <a:blip r:embed="rId6"/>
          <a:srcRect/>
          <a:stretch/>
        </p:blipFill>
        <p:spPr>
          <a:xfrm>
            <a:off x="10137914" y="5538624"/>
            <a:ext cx="1909429" cy="1248766"/>
          </a:xfrm>
          <a:prstGeom prst="rect">
            <a:avLst/>
          </a:prstGeom>
        </p:spPr>
      </p:pic>
      <p:sp>
        <p:nvSpPr>
          <p:cNvPr id="3" name="TextBox 2">
            <a:extLst>
              <a:ext uri="{FF2B5EF4-FFF2-40B4-BE49-F238E27FC236}">
                <a16:creationId xmlns:a16="http://schemas.microsoft.com/office/drawing/2014/main" id="{F478534B-47FA-4F1A-D83C-8DEB35C3BBEE}"/>
              </a:ext>
            </a:extLst>
          </p:cNvPr>
          <p:cNvSpPr txBox="1"/>
          <p:nvPr userDrawn="1">
            <p:extLst>
              <p:ext uri="{1162E1C5-73C7-4A58-AE30-91384D911F3F}">
                <p184:classification xmlns:p184="http://schemas.microsoft.com/office/powerpoint/2018/4/main" val="ftr"/>
              </p:ext>
            </p:extLst>
          </p:nvPr>
        </p:nvSpPr>
        <p:spPr>
          <a:xfrm>
            <a:off x="5911025" y="6705600"/>
            <a:ext cx="398462"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6769223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l" defTabSz="914400" rtl="0" eaLnBrk="1" latinLnBrk="0" hangingPunct="1">
        <a:lnSpc>
          <a:spcPct val="90000"/>
        </a:lnSpc>
        <a:spcBef>
          <a:spcPct val="0"/>
        </a:spcBef>
        <a:buNone/>
        <a:defRPr sz="4400" b="1" i="0" kern="1200" baseline="0">
          <a:solidFill>
            <a:srgbClr val="2F2F2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2F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2F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2F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2F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2F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3362">
          <p15:clr>
            <a:srgbClr val="F26B43"/>
          </p15:clr>
        </p15:guide>
        <p15:guide id="6" orient="horz" pos="136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A6C25-4E42-634E-ADED-C8542695BE15}"/>
              </a:ext>
            </a:extLst>
          </p:cNvPr>
          <p:cNvSpPr>
            <a:spLocks noGrp="1"/>
          </p:cNvSpPr>
          <p:nvPr>
            <p:ph type="title"/>
          </p:nvPr>
        </p:nvSpPr>
        <p:spPr>
          <a:xfrm>
            <a:off x="550863" y="549275"/>
            <a:ext cx="11090275" cy="114141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22C4C7-8EF1-BC45-AB72-EA32A7423E55}"/>
              </a:ext>
            </a:extLst>
          </p:cNvPr>
          <p:cNvSpPr>
            <a:spLocks noGrp="1"/>
          </p:cNvSpPr>
          <p:nvPr>
            <p:ph type="body" idx="1"/>
          </p:nvPr>
        </p:nvSpPr>
        <p:spPr>
          <a:xfrm>
            <a:off x="550863" y="1825625"/>
            <a:ext cx="11090275" cy="34996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Right Triangle 10">
            <a:extLst>
              <a:ext uri="{FF2B5EF4-FFF2-40B4-BE49-F238E27FC236}">
                <a16:creationId xmlns:a16="http://schemas.microsoft.com/office/drawing/2014/main" id="{4D291497-7B13-9B4B-A55F-63A6C4A8B00D}"/>
              </a:ext>
            </a:extLst>
          </p:cNvPr>
          <p:cNvSpPr/>
          <p:nvPr userDrawn="1"/>
        </p:nvSpPr>
        <p:spPr>
          <a:xfrm flipH="1">
            <a:off x="-15841" y="5325305"/>
            <a:ext cx="12211824" cy="1532694"/>
          </a:xfrm>
          <a:custGeom>
            <a:avLst/>
            <a:gdLst>
              <a:gd name="connsiteX0" fmla="*/ 0 w 12192000"/>
              <a:gd name="connsiteY0" fmla="*/ 1613377 h 1613377"/>
              <a:gd name="connsiteX1" fmla="*/ 0 w 12192000"/>
              <a:gd name="connsiteY1" fmla="*/ 0 h 1613377"/>
              <a:gd name="connsiteX2" fmla="*/ 12192000 w 12192000"/>
              <a:gd name="connsiteY2" fmla="*/ 1613377 h 1613377"/>
              <a:gd name="connsiteX3" fmla="*/ 0 w 12192000"/>
              <a:gd name="connsiteY3"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198875"/>
              <a:gd name="connsiteY0" fmla="*/ 1613377 h 1613377"/>
              <a:gd name="connsiteX1" fmla="*/ 0 w 12198875"/>
              <a:gd name="connsiteY1" fmla="*/ 0 h 1613377"/>
              <a:gd name="connsiteX2" fmla="*/ 12198875 w 12198875"/>
              <a:gd name="connsiteY2" fmla="*/ 1114927 h 1613377"/>
              <a:gd name="connsiteX3" fmla="*/ 12192000 w 12198875"/>
              <a:gd name="connsiteY3" fmla="*/ 1613377 h 1613377"/>
              <a:gd name="connsiteX4" fmla="*/ 0 w 12198875"/>
              <a:gd name="connsiteY4" fmla="*/ 1613377 h 1613377"/>
              <a:gd name="connsiteX0" fmla="*/ 0 w 12206055"/>
              <a:gd name="connsiteY0" fmla="*/ 1613377 h 1613377"/>
              <a:gd name="connsiteX1" fmla="*/ 0 w 12206055"/>
              <a:gd name="connsiteY1" fmla="*/ 0 h 1613377"/>
              <a:gd name="connsiteX2" fmla="*/ 12198875 w 12206055"/>
              <a:gd name="connsiteY2" fmla="*/ 1114927 h 1613377"/>
              <a:gd name="connsiteX3" fmla="*/ 12205751 w 12206055"/>
              <a:gd name="connsiteY3" fmla="*/ 1613377 h 1613377"/>
              <a:gd name="connsiteX4" fmla="*/ 0 w 12206055"/>
              <a:gd name="connsiteY4" fmla="*/ 1613377 h 1613377"/>
              <a:gd name="connsiteX0" fmla="*/ 0 w 12206055"/>
              <a:gd name="connsiteY0" fmla="*/ 1613377 h 1613377"/>
              <a:gd name="connsiteX1" fmla="*/ 0 w 12206055"/>
              <a:gd name="connsiteY1" fmla="*/ 0 h 1613377"/>
              <a:gd name="connsiteX2" fmla="*/ 12198875 w 12206055"/>
              <a:gd name="connsiteY2" fmla="*/ 908672 h 1613377"/>
              <a:gd name="connsiteX3" fmla="*/ 12205751 w 12206055"/>
              <a:gd name="connsiteY3" fmla="*/ 1613377 h 1613377"/>
              <a:gd name="connsiteX4" fmla="*/ 0 w 12206055"/>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2 w 12206057"/>
              <a:gd name="connsiteY0" fmla="*/ 1613377 h 1613377"/>
              <a:gd name="connsiteX1" fmla="*/ 2 w 12206057"/>
              <a:gd name="connsiteY1" fmla="*/ 0 h 1613377"/>
              <a:gd name="connsiteX2" fmla="*/ 12198877 w 12206057"/>
              <a:gd name="connsiteY2" fmla="*/ 908672 h 1613377"/>
              <a:gd name="connsiteX3" fmla="*/ 12205753 w 12206057"/>
              <a:gd name="connsiteY3" fmla="*/ 1613377 h 1613377"/>
              <a:gd name="connsiteX4" fmla="*/ 2 w 12206057"/>
              <a:gd name="connsiteY4" fmla="*/ 1613377 h 1613377"/>
              <a:gd name="connsiteX0" fmla="*/ 0 w 12206055"/>
              <a:gd name="connsiteY0" fmla="*/ 1416153 h 1416153"/>
              <a:gd name="connsiteX1" fmla="*/ 26894 w 12206055"/>
              <a:gd name="connsiteY1" fmla="*/ 0 h 1416153"/>
              <a:gd name="connsiteX2" fmla="*/ 12198875 w 12206055"/>
              <a:gd name="connsiteY2" fmla="*/ 711448 h 1416153"/>
              <a:gd name="connsiteX3" fmla="*/ 12205751 w 12206055"/>
              <a:gd name="connsiteY3" fmla="*/ 1416153 h 1416153"/>
              <a:gd name="connsiteX4" fmla="*/ 0 w 12206055"/>
              <a:gd name="connsiteY4" fmla="*/ 1416153 h 1416153"/>
              <a:gd name="connsiteX0" fmla="*/ 2 w 12206057"/>
              <a:gd name="connsiteY0" fmla="*/ 1532694 h 1532694"/>
              <a:gd name="connsiteX1" fmla="*/ 2 w 12206057"/>
              <a:gd name="connsiteY1" fmla="*/ 0 h 1532694"/>
              <a:gd name="connsiteX2" fmla="*/ 12198877 w 12206057"/>
              <a:gd name="connsiteY2" fmla="*/ 827989 h 1532694"/>
              <a:gd name="connsiteX3" fmla="*/ 12205753 w 12206057"/>
              <a:gd name="connsiteY3" fmla="*/ 1532694 h 1532694"/>
              <a:gd name="connsiteX4" fmla="*/ 2 w 12206057"/>
              <a:gd name="connsiteY4" fmla="*/ 1532694 h 1532694"/>
              <a:gd name="connsiteX0" fmla="*/ 3984 w 12210039"/>
              <a:gd name="connsiteY0" fmla="*/ 1532694 h 1532694"/>
              <a:gd name="connsiteX1" fmla="*/ 3984 w 12210039"/>
              <a:gd name="connsiteY1" fmla="*/ 0 h 1532694"/>
              <a:gd name="connsiteX2" fmla="*/ 12202859 w 12210039"/>
              <a:gd name="connsiteY2" fmla="*/ 827989 h 1532694"/>
              <a:gd name="connsiteX3" fmla="*/ 12209735 w 12210039"/>
              <a:gd name="connsiteY3" fmla="*/ 1532694 h 1532694"/>
              <a:gd name="connsiteX4" fmla="*/ 3984 w 12210039"/>
              <a:gd name="connsiteY4" fmla="*/ 1532694 h 1532694"/>
              <a:gd name="connsiteX0" fmla="*/ 3984 w 12211824"/>
              <a:gd name="connsiteY0" fmla="*/ 1532694 h 1532694"/>
              <a:gd name="connsiteX1" fmla="*/ 3984 w 12211824"/>
              <a:gd name="connsiteY1" fmla="*/ 0 h 1532694"/>
              <a:gd name="connsiteX2" fmla="*/ 12211824 w 12211824"/>
              <a:gd name="connsiteY2" fmla="*/ 9534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105895 h 1532694"/>
              <a:gd name="connsiteX3" fmla="*/ 12209735 w 12211824"/>
              <a:gd name="connsiteY3" fmla="*/ 1532694 h 1532694"/>
              <a:gd name="connsiteX4" fmla="*/ 3984 w 12211824"/>
              <a:gd name="connsiteY4" fmla="*/ 1532694 h 1532694"/>
              <a:gd name="connsiteX0" fmla="*/ 3984 w 12211824"/>
              <a:gd name="connsiteY0" fmla="*/ 1532694 h 1532694"/>
              <a:gd name="connsiteX1" fmla="*/ 3984 w 12211824"/>
              <a:gd name="connsiteY1" fmla="*/ 0 h 1532694"/>
              <a:gd name="connsiteX2" fmla="*/ 12211824 w 12211824"/>
              <a:gd name="connsiteY2" fmla="*/ 1034177 h 1532694"/>
              <a:gd name="connsiteX3" fmla="*/ 12209735 w 12211824"/>
              <a:gd name="connsiteY3" fmla="*/ 1532694 h 1532694"/>
              <a:gd name="connsiteX4" fmla="*/ 3984 w 12211824"/>
              <a:gd name="connsiteY4" fmla="*/ 1532694 h 153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24" h="1532694">
                <a:moveTo>
                  <a:pt x="3984" y="1532694"/>
                </a:moveTo>
                <a:cubicBezTo>
                  <a:pt x="3984" y="1021796"/>
                  <a:pt x="-4981" y="17840"/>
                  <a:pt x="3984" y="0"/>
                </a:cubicBezTo>
                <a:cubicBezTo>
                  <a:pt x="-2666" y="11504"/>
                  <a:pt x="12204185" y="1045253"/>
                  <a:pt x="12211824" y="1034177"/>
                </a:cubicBezTo>
                <a:cubicBezTo>
                  <a:pt x="12209532" y="1049073"/>
                  <a:pt x="12212027" y="1366544"/>
                  <a:pt x="12209735" y="1532694"/>
                </a:cubicBezTo>
                <a:lnTo>
                  <a:pt x="3984" y="15326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494"/>
              </a:solidFill>
            </a:endParaRPr>
          </a:p>
        </p:txBody>
      </p:sp>
      <p:pic>
        <p:nvPicPr>
          <p:cNvPr id="6" name="Picture 5">
            <a:extLst>
              <a:ext uri="{FF2B5EF4-FFF2-40B4-BE49-F238E27FC236}">
                <a16:creationId xmlns:a16="http://schemas.microsoft.com/office/drawing/2014/main" id="{AA28B457-E554-B149-8B86-A3886BB23FBC}"/>
              </a:ext>
            </a:extLst>
          </p:cNvPr>
          <p:cNvPicPr>
            <a:picLocks noChangeAspect="1"/>
          </p:cNvPicPr>
          <p:nvPr userDrawn="1"/>
        </p:nvPicPr>
        <p:blipFill>
          <a:blip r:embed="rId10"/>
          <a:stretch>
            <a:fillRect/>
          </a:stretch>
        </p:blipFill>
        <p:spPr>
          <a:xfrm>
            <a:off x="10137913" y="5539660"/>
            <a:ext cx="1909429" cy="1248766"/>
          </a:xfrm>
          <a:prstGeom prst="rect">
            <a:avLst/>
          </a:prstGeom>
        </p:spPr>
      </p:pic>
      <p:sp>
        <p:nvSpPr>
          <p:cNvPr id="5" name="TextBox 4">
            <a:extLst>
              <a:ext uri="{FF2B5EF4-FFF2-40B4-BE49-F238E27FC236}">
                <a16:creationId xmlns:a16="http://schemas.microsoft.com/office/drawing/2014/main" id="{4DD9EE2E-43A3-3AB6-6096-5950A3B40742}"/>
              </a:ext>
            </a:extLst>
          </p:cNvPr>
          <p:cNvSpPr txBox="1"/>
          <p:nvPr userDrawn="1">
            <p:extLst>
              <p:ext uri="{1162E1C5-73C7-4A58-AE30-91384D911F3F}">
                <p184:classification xmlns:p184="http://schemas.microsoft.com/office/powerpoint/2018/4/main" val="ftr"/>
              </p:ext>
            </p:extLst>
          </p:nvPr>
        </p:nvSpPr>
        <p:spPr>
          <a:xfrm>
            <a:off x="5911025" y="6705600"/>
            <a:ext cx="398462"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260054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txStyles>
    <p:titleStyle>
      <a:lvl1pPr algn="l" defTabSz="914400" rtl="0" eaLnBrk="1" latinLnBrk="0" hangingPunct="1">
        <a:lnSpc>
          <a:spcPct val="90000"/>
        </a:lnSpc>
        <a:spcBef>
          <a:spcPct val="0"/>
        </a:spcBef>
        <a:buNone/>
        <a:defRPr sz="3600" b="1" i="0" kern="1200" baseline="0">
          <a:solidFill>
            <a:srgbClr val="00C494"/>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rgbClr val="2F2F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baseline="0">
          <a:solidFill>
            <a:srgbClr val="2F2F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3362">
          <p15:clr>
            <a:srgbClr val="F26B43"/>
          </p15:clr>
        </p15:guide>
        <p15:guide id="6" orient="horz" pos="136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54BB91-2B54-BE49-A289-0730A3684D85}"/>
              </a:ext>
            </a:extLst>
          </p:cNvPr>
          <p:cNvPicPr>
            <a:picLocks noChangeAspect="1"/>
          </p:cNvPicPr>
          <p:nvPr userDrawn="1"/>
        </p:nvPicPr>
        <p:blipFill>
          <a:blip r:embed="rId4"/>
          <a:stretch>
            <a:fillRect/>
          </a:stretch>
        </p:blipFill>
        <p:spPr>
          <a:xfrm>
            <a:off x="10526468" y="5629836"/>
            <a:ext cx="1302213" cy="851647"/>
          </a:xfrm>
          <a:prstGeom prst="rect">
            <a:avLst/>
          </a:prstGeom>
        </p:spPr>
      </p:pic>
      <p:sp>
        <p:nvSpPr>
          <p:cNvPr id="3" name="TextBox 2">
            <a:extLst>
              <a:ext uri="{FF2B5EF4-FFF2-40B4-BE49-F238E27FC236}">
                <a16:creationId xmlns:a16="http://schemas.microsoft.com/office/drawing/2014/main" id="{6594FBA7-D5AA-2B0F-FBD3-9D79B6183B6F}"/>
              </a:ext>
            </a:extLst>
          </p:cNvPr>
          <p:cNvSpPr txBox="1"/>
          <p:nvPr userDrawn="1">
            <p:extLst>
              <p:ext uri="{1162E1C5-73C7-4A58-AE30-91384D911F3F}">
                <p184:classification xmlns:p184="http://schemas.microsoft.com/office/powerpoint/2018/4/main" val="ftr"/>
              </p:ext>
            </p:extLst>
          </p:nvPr>
        </p:nvSpPr>
        <p:spPr>
          <a:xfrm>
            <a:off x="5911025" y="6705600"/>
            <a:ext cx="398462"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23951529"/>
      </p:ext>
    </p:extLst>
  </p:cSld>
  <p:clrMap bg1="lt1" tx1="dk1" bg2="lt2" tx2="dk2" accent1="accent1" accent2="accent2" accent3="accent3" accent4="accent4" accent5="accent5" accent6="accent6" hlink="hlink" folHlink="folHlink"/>
  <p:sldLayoutIdLst>
    <p:sldLayoutId id="2147483675" r:id="rId1"/>
    <p:sldLayoutId id="2147483752" r:id="rId2"/>
  </p:sldLayoutIdLst>
  <p:txStyles>
    <p:titleStyle>
      <a:lvl1pPr algn="l" defTabSz="914400" rtl="0" eaLnBrk="1" latinLnBrk="0" hangingPunct="1">
        <a:lnSpc>
          <a:spcPct val="90000"/>
        </a:lnSpc>
        <a:spcBef>
          <a:spcPct val="0"/>
        </a:spcBef>
        <a:buNone/>
        <a:defRPr sz="4400" b="1" i="0" kern="1200" baseline="0">
          <a:solidFill>
            <a:srgbClr val="2F2F2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2F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2F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2F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2F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2F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3362">
          <p15:clr>
            <a:srgbClr val="F26B43"/>
          </p15:clr>
        </p15:guide>
        <p15:guide id="6" orient="horz" pos="136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tartsathome.org.uk/"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Dean.McGlynn@housing.org.uk" TargetMode="External"/><Relationship Id="rId2" Type="http://schemas.openxmlformats.org/officeDocument/2006/relationships/hyperlink" Target="mailto:Sue.Ramsden@housing.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2E00-42CB-E548-B3C5-5DF734487179}"/>
              </a:ext>
            </a:extLst>
          </p:cNvPr>
          <p:cNvSpPr>
            <a:spLocks noGrp="1"/>
          </p:cNvSpPr>
          <p:nvPr>
            <p:ph type="ctrTitle"/>
          </p:nvPr>
        </p:nvSpPr>
        <p:spPr>
          <a:xfrm>
            <a:off x="550862" y="869675"/>
            <a:ext cx="9717744" cy="1619250"/>
          </a:xfrm>
        </p:spPr>
        <p:txBody>
          <a:bodyPr/>
          <a:lstStyle/>
          <a:p>
            <a:r>
              <a:rPr lang="en-US" sz="4800" dirty="0"/>
              <a:t>The supported housing sector’s impact on homelessness prevention and health and wellbeing</a:t>
            </a:r>
          </a:p>
        </p:txBody>
      </p:sp>
      <p:sp>
        <p:nvSpPr>
          <p:cNvPr id="3" name="Subtitle 2">
            <a:extLst>
              <a:ext uri="{FF2B5EF4-FFF2-40B4-BE49-F238E27FC236}">
                <a16:creationId xmlns:a16="http://schemas.microsoft.com/office/drawing/2014/main" id="{4117A5E1-94CD-F44D-97A3-C4C22D388C17}"/>
              </a:ext>
            </a:extLst>
          </p:cNvPr>
          <p:cNvSpPr>
            <a:spLocks noGrp="1"/>
          </p:cNvSpPr>
          <p:nvPr>
            <p:ph type="subTitle" idx="1"/>
          </p:nvPr>
        </p:nvSpPr>
        <p:spPr>
          <a:xfrm>
            <a:off x="550862" y="3935251"/>
            <a:ext cx="11090275" cy="2098675"/>
          </a:xfrm>
        </p:spPr>
        <p:txBody>
          <a:bodyPr/>
          <a:lstStyle/>
          <a:p>
            <a:r>
              <a:rPr lang="en-US" sz="2800" dirty="0"/>
              <a:t>Research summary</a:t>
            </a:r>
          </a:p>
          <a:p>
            <a:endParaRPr lang="en-US" dirty="0"/>
          </a:p>
        </p:txBody>
      </p:sp>
    </p:spTree>
    <p:extLst>
      <p:ext uri="{BB962C8B-B14F-4D97-AF65-F5344CB8AC3E}">
        <p14:creationId xmlns:p14="http://schemas.microsoft.com/office/powerpoint/2010/main" val="119431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7BA7-3F7F-DD44-B7B2-DA239206B5BC}"/>
              </a:ext>
            </a:extLst>
          </p:cNvPr>
          <p:cNvSpPr>
            <a:spLocks noGrp="1"/>
          </p:cNvSpPr>
          <p:nvPr>
            <p:ph type="title"/>
          </p:nvPr>
        </p:nvSpPr>
        <p:spPr/>
        <p:txBody>
          <a:bodyPr/>
          <a:lstStyle/>
          <a:p>
            <a:r>
              <a:rPr lang="en-US" dirty="0"/>
              <a:t>Profile of supported housing residents</a:t>
            </a:r>
            <a:endParaRPr lang="en-GB" dirty="0"/>
          </a:p>
        </p:txBody>
      </p:sp>
      <p:pic>
        <p:nvPicPr>
          <p:cNvPr id="5" name="Picture 4" descr="Table&#10;&#10;Description automatically generated">
            <a:extLst>
              <a:ext uri="{FF2B5EF4-FFF2-40B4-BE49-F238E27FC236}">
                <a16:creationId xmlns:a16="http://schemas.microsoft.com/office/drawing/2014/main" id="{3D4EC9B6-6B0A-1DD3-BA79-A525E0396CD6}"/>
              </a:ext>
            </a:extLst>
          </p:cNvPr>
          <p:cNvPicPr>
            <a:picLocks noChangeAspect="1"/>
          </p:cNvPicPr>
          <p:nvPr/>
        </p:nvPicPr>
        <p:blipFill>
          <a:blip r:embed="rId3"/>
          <a:stretch>
            <a:fillRect/>
          </a:stretch>
        </p:blipFill>
        <p:spPr>
          <a:xfrm>
            <a:off x="331123" y="1974223"/>
            <a:ext cx="7042628" cy="3667256"/>
          </a:xfrm>
          <a:prstGeom prst="rect">
            <a:avLst/>
          </a:prstGeom>
        </p:spPr>
      </p:pic>
      <p:sp>
        <p:nvSpPr>
          <p:cNvPr id="6" name="TextBox 5">
            <a:extLst>
              <a:ext uri="{FF2B5EF4-FFF2-40B4-BE49-F238E27FC236}">
                <a16:creationId xmlns:a16="http://schemas.microsoft.com/office/drawing/2014/main" id="{8B4DC220-3ADF-21DE-3BEA-14F4CD8A7DB2}"/>
              </a:ext>
            </a:extLst>
          </p:cNvPr>
          <p:cNvSpPr txBox="1"/>
          <p:nvPr/>
        </p:nvSpPr>
        <p:spPr>
          <a:xfrm>
            <a:off x="7283669" y="2440863"/>
            <a:ext cx="4357469"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As the table on the left demonstrates, many supported housing residents present with complex support needs many of which co-exist.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Supported housing provides a safe environment with highly skilled staff to ensure service users receive the support they need.</a:t>
            </a:r>
          </a:p>
          <a:p>
            <a:pPr marL="285750" indent="-285750">
              <a:buFont typeface="Arial" panose="020B0604020202020204" pitchFamily="34" charset="0"/>
              <a:buChar char="•"/>
            </a:pPr>
            <a:endParaRPr lang="en-GB" dirty="0"/>
          </a:p>
        </p:txBody>
      </p:sp>
      <p:sp>
        <p:nvSpPr>
          <p:cNvPr id="8" name="TextBox 1">
            <a:extLst>
              <a:ext uri="{FF2B5EF4-FFF2-40B4-BE49-F238E27FC236}">
                <a16:creationId xmlns:a16="http://schemas.microsoft.com/office/drawing/2014/main" id="{3769E973-6152-4D2D-6C1A-C3ED8C98F3BD}"/>
              </a:ext>
            </a:extLst>
          </p:cNvPr>
          <p:cNvSpPr txBox="1"/>
          <p:nvPr/>
        </p:nvSpPr>
        <p:spPr>
          <a:xfrm>
            <a:off x="552657" y="1313377"/>
            <a:ext cx="5582306"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D3163"/>
                </a:solidFill>
                <a:cs typeface="Arial"/>
              </a:rPr>
              <a:t>Support needs</a:t>
            </a:r>
            <a:endParaRPr lang="en-US" dirty="0"/>
          </a:p>
          <a:p>
            <a:pPr algn="l"/>
            <a:endParaRPr lang="en-US" dirty="0">
              <a:cs typeface="Arial"/>
            </a:endParaRPr>
          </a:p>
        </p:txBody>
      </p:sp>
    </p:spTree>
    <p:extLst>
      <p:ext uri="{BB962C8B-B14F-4D97-AF65-F5344CB8AC3E}">
        <p14:creationId xmlns:p14="http://schemas.microsoft.com/office/powerpoint/2010/main" val="304450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CCC7-AF86-52E6-6FF4-B0720DB3D8B6}"/>
              </a:ext>
            </a:extLst>
          </p:cNvPr>
          <p:cNvSpPr>
            <a:spLocks noGrp="1"/>
          </p:cNvSpPr>
          <p:nvPr>
            <p:ph type="title"/>
          </p:nvPr>
        </p:nvSpPr>
        <p:spPr>
          <a:xfrm>
            <a:off x="550863" y="549275"/>
            <a:ext cx="11090275" cy="1141413"/>
          </a:xfrm>
        </p:spPr>
        <p:txBody>
          <a:bodyPr anchor="t">
            <a:normAutofit/>
          </a:bodyPr>
          <a:lstStyle/>
          <a:p>
            <a:r>
              <a:rPr lang="en-US" dirty="0"/>
              <a:t>Profile of supported housing residents</a:t>
            </a:r>
            <a:endParaRPr lang="en-GB" dirty="0"/>
          </a:p>
        </p:txBody>
      </p:sp>
      <p:sp>
        <p:nvSpPr>
          <p:cNvPr id="3" name="Content Placeholder 2">
            <a:extLst>
              <a:ext uri="{FF2B5EF4-FFF2-40B4-BE49-F238E27FC236}">
                <a16:creationId xmlns:a16="http://schemas.microsoft.com/office/drawing/2014/main" id="{519026C0-96C9-3E20-5D59-0170F623C50C}"/>
              </a:ext>
            </a:extLst>
          </p:cNvPr>
          <p:cNvSpPr>
            <a:spLocks noGrp="1"/>
          </p:cNvSpPr>
          <p:nvPr>
            <p:ph sz="half" idx="1"/>
          </p:nvPr>
        </p:nvSpPr>
        <p:spPr>
          <a:xfrm>
            <a:off x="615128" y="1887107"/>
            <a:ext cx="5579105" cy="4617282"/>
          </a:xfrm>
        </p:spPr>
        <p:txBody>
          <a:bodyPr vert="horz" lIns="91440" tIns="45720" rIns="91440" bIns="45720" rtlCol="0" anchor="t">
            <a:normAutofit/>
          </a:bodyPr>
          <a:lstStyle/>
          <a:p>
            <a:r>
              <a:rPr lang="en-US" sz="1600" dirty="0"/>
              <a:t>Workers felt that </a:t>
            </a:r>
            <a:r>
              <a:rPr lang="en-US" sz="1600" b="1" dirty="0"/>
              <a:t>60% </a:t>
            </a:r>
            <a:r>
              <a:rPr lang="en-US" sz="1600" dirty="0"/>
              <a:t>of the sample are ‘vulnerable to exploitation or abuse from others’, with </a:t>
            </a:r>
            <a:r>
              <a:rPr lang="en-US" sz="1600" b="1" dirty="0"/>
              <a:t>18%</a:t>
            </a:r>
            <a:r>
              <a:rPr lang="en-US" sz="1600" dirty="0"/>
              <a:t> felt to be highly vulnerable. </a:t>
            </a:r>
            <a:endParaRPr lang="en-US" sz="1800">
              <a:cs typeface="Arial"/>
            </a:endParaRPr>
          </a:p>
          <a:p>
            <a:r>
              <a:rPr lang="en-US" sz="1600" b="1" dirty="0"/>
              <a:t>29% </a:t>
            </a:r>
            <a:r>
              <a:rPr lang="en-US" sz="1600" dirty="0"/>
              <a:t>of the sample were felt to pose a risk of harm to others, </a:t>
            </a:r>
            <a:r>
              <a:rPr lang="en-US" sz="1600" b="1" dirty="0"/>
              <a:t>5%</a:t>
            </a:r>
            <a:r>
              <a:rPr lang="en-US" sz="1600" dirty="0"/>
              <a:t> significantly.</a:t>
            </a:r>
            <a:endParaRPr lang="en-US" sz="1600" dirty="0">
              <a:cs typeface="Arial"/>
            </a:endParaRPr>
          </a:p>
          <a:p>
            <a:pPr marL="0" indent="0">
              <a:buNone/>
            </a:pPr>
            <a:r>
              <a:rPr lang="en-US" sz="1600" dirty="0"/>
              <a:t>This produces a national estimate of </a:t>
            </a:r>
            <a:r>
              <a:rPr lang="en-US" sz="1600" b="1" dirty="0"/>
              <a:t>25,000 users </a:t>
            </a:r>
            <a:r>
              <a:rPr lang="en-US" sz="1600" dirty="0"/>
              <a:t>who are vulnerable to exploitation or abuse, </a:t>
            </a:r>
            <a:r>
              <a:rPr lang="en-US" sz="1600" b="1" dirty="0"/>
              <a:t>4,500</a:t>
            </a:r>
            <a:r>
              <a:rPr lang="en-US" sz="1600" dirty="0"/>
              <a:t> may be considered to pose a risk of harm to other.</a:t>
            </a:r>
            <a:endParaRPr lang="en-US" sz="1600">
              <a:cs typeface="Arial"/>
            </a:endParaRPr>
          </a:p>
          <a:p>
            <a:r>
              <a:rPr lang="en-US" sz="1600" dirty="0"/>
              <a:t>The research designates a ‘multiple disadvantaged score’ using several variables. This is marked between zero and five.</a:t>
            </a:r>
            <a:endParaRPr lang="en-US" sz="1600" dirty="0">
              <a:cs typeface="Arial"/>
            </a:endParaRPr>
          </a:p>
          <a:p>
            <a:r>
              <a:rPr lang="en-GB" sz="1600" b="1" dirty="0"/>
              <a:t>29% </a:t>
            </a:r>
            <a:r>
              <a:rPr lang="en-GB" sz="1600" dirty="0"/>
              <a:t>of the sample scored three or above.</a:t>
            </a:r>
            <a:endParaRPr lang="en-GB" sz="1600" dirty="0">
              <a:cs typeface="Arial"/>
            </a:endParaRPr>
          </a:p>
          <a:p>
            <a:r>
              <a:rPr lang="en-GB" sz="1600" dirty="0"/>
              <a:t>Those over the age of 40 were more likely to score three and above (</a:t>
            </a:r>
            <a:r>
              <a:rPr lang="en-GB" sz="1600" b="1" dirty="0"/>
              <a:t>36%</a:t>
            </a:r>
            <a:r>
              <a:rPr lang="en-GB" sz="1600" dirty="0"/>
              <a:t> compared to </a:t>
            </a:r>
            <a:r>
              <a:rPr lang="en-GB" sz="1600" b="1" dirty="0"/>
              <a:t>25%</a:t>
            </a:r>
            <a:r>
              <a:rPr lang="en-GB" sz="1600" dirty="0"/>
              <a:t>).</a:t>
            </a:r>
            <a:endParaRPr lang="en-GB" sz="1600" dirty="0">
              <a:cs typeface="Arial"/>
            </a:endParaRPr>
          </a:p>
        </p:txBody>
      </p:sp>
      <p:pic>
        <p:nvPicPr>
          <p:cNvPr id="5" name="Picture 4" descr="Chart, bar chart&#10;&#10;Description automatically generated">
            <a:extLst>
              <a:ext uri="{FF2B5EF4-FFF2-40B4-BE49-F238E27FC236}">
                <a16:creationId xmlns:a16="http://schemas.microsoft.com/office/drawing/2014/main" id="{D7B3565B-50D8-4260-CBF6-B6BB1D842B63}"/>
              </a:ext>
            </a:extLst>
          </p:cNvPr>
          <p:cNvPicPr>
            <a:picLocks noChangeAspect="1"/>
          </p:cNvPicPr>
          <p:nvPr/>
        </p:nvPicPr>
        <p:blipFill>
          <a:blip r:embed="rId3"/>
          <a:stretch>
            <a:fillRect/>
          </a:stretch>
        </p:blipFill>
        <p:spPr>
          <a:xfrm>
            <a:off x="6392539" y="1317433"/>
            <a:ext cx="5633004" cy="3918754"/>
          </a:xfrm>
          <a:prstGeom prst="rect">
            <a:avLst/>
          </a:prstGeom>
          <a:noFill/>
        </p:spPr>
      </p:pic>
      <p:sp>
        <p:nvSpPr>
          <p:cNvPr id="6" name="TextBox 5">
            <a:extLst>
              <a:ext uri="{FF2B5EF4-FFF2-40B4-BE49-F238E27FC236}">
                <a16:creationId xmlns:a16="http://schemas.microsoft.com/office/drawing/2014/main" id="{E1E5BC29-10FC-595B-319F-76573579A2EB}"/>
              </a:ext>
            </a:extLst>
          </p:cNvPr>
          <p:cNvSpPr txBox="1"/>
          <p:nvPr/>
        </p:nvSpPr>
        <p:spPr>
          <a:xfrm>
            <a:off x="552657" y="1313377"/>
            <a:ext cx="5582306"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D3163"/>
                </a:solidFill>
                <a:cs typeface="Arial"/>
              </a:rPr>
              <a:t>Complexity of support needs</a:t>
            </a:r>
            <a:endParaRPr lang="en-US" dirty="0"/>
          </a:p>
          <a:p>
            <a:pPr algn="l"/>
            <a:endParaRPr lang="en-US" dirty="0">
              <a:cs typeface="Arial"/>
            </a:endParaRPr>
          </a:p>
        </p:txBody>
      </p:sp>
    </p:spTree>
    <p:extLst>
      <p:ext uri="{BB962C8B-B14F-4D97-AF65-F5344CB8AC3E}">
        <p14:creationId xmlns:p14="http://schemas.microsoft.com/office/powerpoint/2010/main" val="129066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E8E5-96F5-986E-DAC4-F3AF36A9530F}"/>
              </a:ext>
            </a:extLst>
          </p:cNvPr>
          <p:cNvSpPr>
            <a:spLocks noGrp="1"/>
          </p:cNvSpPr>
          <p:nvPr>
            <p:ph type="title"/>
          </p:nvPr>
        </p:nvSpPr>
        <p:spPr>
          <a:xfrm>
            <a:off x="550863" y="549275"/>
            <a:ext cx="11090275" cy="733425"/>
          </a:xfrm>
        </p:spPr>
        <p:txBody>
          <a:bodyPr/>
          <a:lstStyle/>
          <a:p>
            <a:r>
              <a:rPr lang="en-US" dirty="0"/>
              <a:t>Impact of supported housing on homelessness</a:t>
            </a:r>
            <a:endParaRPr lang="en-GB" dirty="0"/>
          </a:p>
        </p:txBody>
      </p:sp>
      <p:sp>
        <p:nvSpPr>
          <p:cNvPr id="3" name="Content Placeholder 2">
            <a:extLst>
              <a:ext uri="{FF2B5EF4-FFF2-40B4-BE49-F238E27FC236}">
                <a16:creationId xmlns:a16="http://schemas.microsoft.com/office/drawing/2014/main" id="{E2704F80-87F6-E6A0-7D18-11B90F1AB26F}"/>
              </a:ext>
            </a:extLst>
          </p:cNvPr>
          <p:cNvSpPr>
            <a:spLocks noGrp="1"/>
          </p:cNvSpPr>
          <p:nvPr>
            <p:ph sz="half" idx="1"/>
          </p:nvPr>
        </p:nvSpPr>
        <p:spPr>
          <a:xfrm>
            <a:off x="550862" y="1920654"/>
            <a:ext cx="4515550" cy="4470400"/>
          </a:xfrm>
        </p:spPr>
        <p:txBody>
          <a:bodyPr vert="horz" lIns="91440" tIns="45720" rIns="91440" bIns="45720" rtlCol="0" anchor="t">
            <a:normAutofit/>
          </a:bodyPr>
          <a:lstStyle/>
          <a:p>
            <a:pPr marL="0" indent="0">
              <a:buNone/>
            </a:pPr>
            <a:endParaRPr lang="en-US" sz="2400" b="1" dirty="0">
              <a:cs typeface="Arial"/>
            </a:endParaRPr>
          </a:p>
          <a:p>
            <a:r>
              <a:rPr lang="en-US" sz="1900" dirty="0"/>
              <a:t>Transitional accommodation provides an emergency response to homelessness for 76% of residents.</a:t>
            </a:r>
            <a:endParaRPr lang="en-US" sz="1900">
              <a:cs typeface="Arial"/>
            </a:endParaRPr>
          </a:p>
          <a:p>
            <a:r>
              <a:rPr lang="en-US" sz="1900" dirty="0"/>
              <a:t>The remaining 24% have arguably received ‘crisis prevention’.</a:t>
            </a:r>
            <a:endParaRPr lang="en-US" sz="1900">
              <a:cs typeface="Arial"/>
            </a:endParaRPr>
          </a:p>
          <a:p>
            <a:r>
              <a:rPr lang="en-US" sz="1900" dirty="0"/>
              <a:t>This reduces risks to health and wellbeing.</a:t>
            </a:r>
            <a:endParaRPr lang="en-US" sz="1900">
              <a:cs typeface="Arial"/>
            </a:endParaRPr>
          </a:p>
          <a:p>
            <a:r>
              <a:rPr lang="en-US" sz="1900" dirty="0"/>
              <a:t>Supported accommodation offers better security than alternatives such as B&amp;Bs.</a:t>
            </a:r>
            <a:endParaRPr lang="en-GB" sz="1900" dirty="0">
              <a:cs typeface="Arial" panose="020B0604020202020204"/>
            </a:endParaRPr>
          </a:p>
        </p:txBody>
      </p:sp>
      <p:pic>
        <p:nvPicPr>
          <p:cNvPr id="6" name="Picture 5" descr="Table&#10;&#10;Description automatically generated with low confidence">
            <a:extLst>
              <a:ext uri="{FF2B5EF4-FFF2-40B4-BE49-F238E27FC236}">
                <a16:creationId xmlns:a16="http://schemas.microsoft.com/office/drawing/2014/main" id="{838CA13B-838D-0A8C-912C-B2F2B58092AA}"/>
              </a:ext>
            </a:extLst>
          </p:cNvPr>
          <p:cNvPicPr>
            <a:picLocks noChangeAspect="1"/>
          </p:cNvPicPr>
          <p:nvPr/>
        </p:nvPicPr>
        <p:blipFill>
          <a:blip r:embed="rId3"/>
          <a:stretch>
            <a:fillRect/>
          </a:stretch>
        </p:blipFill>
        <p:spPr>
          <a:xfrm>
            <a:off x="5260013" y="1970862"/>
            <a:ext cx="6825661" cy="2847887"/>
          </a:xfrm>
          <a:prstGeom prst="rect">
            <a:avLst/>
          </a:prstGeom>
        </p:spPr>
      </p:pic>
      <p:sp>
        <p:nvSpPr>
          <p:cNvPr id="5" name="TextBox 4">
            <a:extLst>
              <a:ext uri="{FF2B5EF4-FFF2-40B4-BE49-F238E27FC236}">
                <a16:creationId xmlns:a16="http://schemas.microsoft.com/office/drawing/2014/main" id="{EF4C2FBA-5E17-D503-F3D0-8CFC3026B9FF}"/>
              </a:ext>
            </a:extLst>
          </p:cNvPr>
          <p:cNvSpPr txBox="1"/>
          <p:nvPr/>
        </p:nvSpPr>
        <p:spPr>
          <a:xfrm>
            <a:off x="552657" y="1313377"/>
            <a:ext cx="4820306"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D3163"/>
                </a:solidFill>
                <a:cs typeface="Arial"/>
              </a:rPr>
              <a:t>Crisis prevention and emergency response</a:t>
            </a:r>
            <a:endParaRPr lang="en-US" dirty="0"/>
          </a:p>
          <a:p>
            <a:pPr algn="l"/>
            <a:endParaRPr lang="en-US" dirty="0">
              <a:cs typeface="Arial"/>
            </a:endParaRPr>
          </a:p>
        </p:txBody>
      </p:sp>
    </p:spTree>
    <p:extLst>
      <p:ext uri="{BB962C8B-B14F-4D97-AF65-F5344CB8AC3E}">
        <p14:creationId xmlns:p14="http://schemas.microsoft.com/office/powerpoint/2010/main" val="215663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07AD-8B54-B89B-AD83-450E61FF2097}"/>
              </a:ext>
            </a:extLst>
          </p:cNvPr>
          <p:cNvSpPr>
            <a:spLocks noGrp="1"/>
          </p:cNvSpPr>
          <p:nvPr>
            <p:ph type="title"/>
          </p:nvPr>
        </p:nvSpPr>
        <p:spPr>
          <a:xfrm>
            <a:off x="550863" y="549275"/>
            <a:ext cx="11090275" cy="669925"/>
          </a:xfrm>
        </p:spPr>
        <p:txBody>
          <a:bodyPr/>
          <a:lstStyle/>
          <a:p>
            <a:r>
              <a:rPr lang="en-US" dirty="0"/>
              <a:t>Impact of supported housing on homelessness</a:t>
            </a:r>
            <a:endParaRPr lang="en-GB" dirty="0"/>
          </a:p>
        </p:txBody>
      </p:sp>
      <p:sp>
        <p:nvSpPr>
          <p:cNvPr id="3" name="Content Placeholder 2">
            <a:extLst>
              <a:ext uri="{FF2B5EF4-FFF2-40B4-BE49-F238E27FC236}">
                <a16:creationId xmlns:a16="http://schemas.microsoft.com/office/drawing/2014/main" id="{09E9C786-FE43-D187-019A-0F3FC823B14F}"/>
              </a:ext>
            </a:extLst>
          </p:cNvPr>
          <p:cNvSpPr>
            <a:spLocks noGrp="1"/>
          </p:cNvSpPr>
          <p:nvPr>
            <p:ph sz="half" idx="1"/>
          </p:nvPr>
        </p:nvSpPr>
        <p:spPr>
          <a:xfrm>
            <a:off x="666049" y="2060944"/>
            <a:ext cx="10409237" cy="4117975"/>
          </a:xfrm>
        </p:spPr>
        <p:txBody>
          <a:bodyPr vert="horz" lIns="91440" tIns="45720" rIns="91440" bIns="45720" rtlCol="0" anchor="t">
            <a:normAutofit/>
          </a:bodyPr>
          <a:lstStyle/>
          <a:p>
            <a:r>
              <a:rPr lang="en-GB" sz="1900" dirty="0"/>
              <a:t>Supported accommodation can help service-users access secure tenancies, as well as understand their housing options.</a:t>
            </a:r>
            <a:endParaRPr lang="en-GB" sz="1900" dirty="0">
              <a:cs typeface="Arial"/>
            </a:endParaRPr>
          </a:p>
          <a:p>
            <a:r>
              <a:rPr lang="en-GB" sz="1900" dirty="0"/>
              <a:t>Overall, </a:t>
            </a:r>
            <a:r>
              <a:rPr lang="en-GB" sz="1900" b="1" dirty="0"/>
              <a:t>56% of service users</a:t>
            </a:r>
            <a:r>
              <a:rPr lang="en-GB" sz="1900" dirty="0"/>
              <a:t> were deemed ready to move onto settled accommodation.</a:t>
            </a:r>
            <a:endParaRPr lang="en-GB" sz="1900" dirty="0">
              <a:cs typeface="Arial"/>
            </a:endParaRPr>
          </a:p>
          <a:p>
            <a:r>
              <a:rPr lang="en-GB" sz="1900" dirty="0"/>
              <a:t>However </a:t>
            </a:r>
            <a:r>
              <a:rPr lang="en-GB" sz="1900" b="1" dirty="0"/>
              <a:t>53% </a:t>
            </a:r>
            <a:r>
              <a:rPr lang="en-GB" sz="1900" dirty="0"/>
              <a:t>of those ready to move on were not able to do so because “finding a suitable move on option is proving difficult”</a:t>
            </a:r>
            <a:endParaRPr lang="en-GB" sz="1900" dirty="0">
              <a:cs typeface="Arial"/>
            </a:endParaRPr>
          </a:p>
          <a:p>
            <a:r>
              <a:rPr lang="en-GB" sz="1900" dirty="0"/>
              <a:t>Effective local authority housing partnerships were reported for just 27% of clients. </a:t>
            </a:r>
            <a:endParaRPr lang="en-GB" sz="1900" dirty="0">
              <a:cs typeface="Arial"/>
            </a:endParaRPr>
          </a:p>
          <a:p>
            <a:r>
              <a:rPr lang="en-GB" sz="1900" dirty="0"/>
              <a:t>There are also barriers related to affordability of housing, financial means and behavioural concerns.</a:t>
            </a:r>
            <a:endParaRPr lang="en-GB" sz="1900" dirty="0">
              <a:cs typeface="Arial"/>
            </a:endParaRPr>
          </a:p>
          <a:p>
            <a:pPr marL="0" indent="0">
              <a:buNone/>
            </a:pPr>
            <a:endParaRPr lang="en-GB" dirty="0"/>
          </a:p>
        </p:txBody>
      </p:sp>
      <p:sp>
        <p:nvSpPr>
          <p:cNvPr id="5" name="TextBox 4">
            <a:extLst>
              <a:ext uri="{FF2B5EF4-FFF2-40B4-BE49-F238E27FC236}">
                <a16:creationId xmlns:a16="http://schemas.microsoft.com/office/drawing/2014/main" id="{48D11A2D-A0AB-E49E-89EA-8407244EA751}"/>
              </a:ext>
            </a:extLst>
          </p:cNvPr>
          <p:cNvSpPr txBox="1"/>
          <p:nvPr/>
        </p:nvSpPr>
        <p:spPr>
          <a:xfrm>
            <a:off x="552657" y="1313377"/>
            <a:ext cx="8072096"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D3163"/>
                </a:solidFill>
                <a:cs typeface="Arial"/>
              </a:rPr>
              <a:t>Repeat prevention</a:t>
            </a:r>
            <a:endParaRPr lang="en-US" dirty="0"/>
          </a:p>
          <a:p>
            <a:pPr algn="l"/>
            <a:endParaRPr lang="en-US" dirty="0">
              <a:cs typeface="Arial"/>
            </a:endParaRPr>
          </a:p>
        </p:txBody>
      </p:sp>
    </p:spTree>
    <p:extLst>
      <p:ext uri="{BB962C8B-B14F-4D97-AF65-F5344CB8AC3E}">
        <p14:creationId xmlns:p14="http://schemas.microsoft.com/office/powerpoint/2010/main" val="277599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A169-DC9D-97CA-A0BF-E8D5D1D82A68}"/>
              </a:ext>
            </a:extLst>
          </p:cNvPr>
          <p:cNvSpPr>
            <a:spLocks noGrp="1"/>
          </p:cNvSpPr>
          <p:nvPr>
            <p:ph type="title"/>
          </p:nvPr>
        </p:nvSpPr>
        <p:spPr>
          <a:xfrm>
            <a:off x="550863" y="549275"/>
            <a:ext cx="11090275" cy="720725"/>
          </a:xfrm>
        </p:spPr>
        <p:txBody>
          <a:bodyPr>
            <a:normAutofit/>
          </a:bodyPr>
          <a:lstStyle/>
          <a:p>
            <a:r>
              <a:rPr lang="en-US" sz="2900" dirty="0"/>
              <a:t>Impact of supported housing on health and wellbeing</a:t>
            </a:r>
            <a:endParaRPr lang="en-GB" sz="2900" dirty="0"/>
          </a:p>
        </p:txBody>
      </p:sp>
      <p:sp>
        <p:nvSpPr>
          <p:cNvPr id="3" name="Content Placeholder 2">
            <a:extLst>
              <a:ext uri="{FF2B5EF4-FFF2-40B4-BE49-F238E27FC236}">
                <a16:creationId xmlns:a16="http://schemas.microsoft.com/office/drawing/2014/main" id="{C9493E60-4CD6-13D6-355F-ACE01B7E528B}"/>
              </a:ext>
            </a:extLst>
          </p:cNvPr>
          <p:cNvSpPr>
            <a:spLocks noGrp="1"/>
          </p:cNvSpPr>
          <p:nvPr>
            <p:ph sz="half" idx="1"/>
          </p:nvPr>
        </p:nvSpPr>
        <p:spPr>
          <a:xfrm>
            <a:off x="6830478" y="1710675"/>
            <a:ext cx="5142563" cy="4625975"/>
          </a:xfrm>
        </p:spPr>
        <p:txBody>
          <a:bodyPr vert="horz" lIns="91440" tIns="45720" rIns="91440" bIns="45720" rtlCol="0" anchor="t">
            <a:normAutofit/>
          </a:bodyPr>
          <a:lstStyle/>
          <a:p>
            <a:r>
              <a:rPr lang="en-US" sz="1900" dirty="0"/>
              <a:t>The study takes a wide view of ‘health and wellbeing’, including social inclusion, meaningful activities, psychological wellbeing and self-determination.</a:t>
            </a:r>
            <a:endParaRPr lang="en-US" sz="1900" dirty="0">
              <a:cs typeface="Arial"/>
            </a:endParaRPr>
          </a:p>
          <a:p>
            <a:endParaRPr lang="en-US" sz="1900" dirty="0">
              <a:cs typeface="Arial"/>
            </a:endParaRPr>
          </a:p>
          <a:p>
            <a:r>
              <a:rPr lang="en-US" sz="1900" dirty="0"/>
              <a:t>Supported housing, including longer-term projects, can help with health outcomes, particularly around access of NHS services.</a:t>
            </a:r>
            <a:endParaRPr lang="en-US" sz="1900" dirty="0">
              <a:cs typeface="Arial"/>
            </a:endParaRPr>
          </a:p>
          <a:p>
            <a:endParaRPr lang="en-US" sz="1900" dirty="0">
              <a:cs typeface="Arial"/>
            </a:endParaRPr>
          </a:p>
          <a:p>
            <a:r>
              <a:rPr lang="en-US" sz="1900" dirty="0"/>
              <a:t>This can free resources and cash for the NHS, reducing pressures.</a:t>
            </a:r>
            <a:endParaRPr lang="en-GB" sz="1900" dirty="0"/>
          </a:p>
        </p:txBody>
      </p:sp>
      <p:pic>
        <p:nvPicPr>
          <p:cNvPr id="6" name="Picture 5" descr="Table&#10;&#10;Description automatically generated">
            <a:extLst>
              <a:ext uri="{FF2B5EF4-FFF2-40B4-BE49-F238E27FC236}">
                <a16:creationId xmlns:a16="http://schemas.microsoft.com/office/drawing/2014/main" id="{FB8A1163-D14A-8181-91E0-DA6E66EA593B}"/>
              </a:ext>
            </a:extLst>
          </p:cNvPr>
          <p:cNvPicPr>
            <a:picLocks noChangeAspect="1"/>
          </p:cNvPicPr>
          <p:nvPr/>
        </p:nvPicPr>
        <p:blipFill rotWithShape="1">
          <a:blip r:embed="rId3"/>
          <a:srcRect l="-35" t="880" r="-155"/>
          <a:stretch/>
        </p:blipFill>
        <p:spPr>
          <a:xfrm>
            <a:off x="550790" y="1381432"/>
            <a:ext cx="5949176" cy="5164468"/>
          </a:xfrm>
          <a:prstGeom prst="rect">
            <a:avLst/>
          </a:prstGeom>
          <a:ln w="57150">
            <a:noFill/>
          </a:ln>
        </p:spPr>
      </p:pic>
    </p:spTree>
    <p:extLst>
      <p:ext uri="{BB962C8B-B14F-4D97-AF65-F5344CB8AC3E}">
        <p14:creationId xmlns:p14="http://schemas.microsoft.com/office/powerpoint/2010/main" val="17767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4E65F-4E27-A5E7-8FB9-5D06727F6659}"/>
              </a:ext>
            </a:extLst>
          </p:cNvPr>
          <p:cNvSpPr>
            <a:spLocks noGrp="1"/>
          </p:cNvSpPr>
          <p:nvPr>
            <p:ph idx="1"/>
          </p:nvPr>
        </p:nvSpPr>
        <p:spPr>
          <a:xfrm>
            <a:off x="6738671" y="1663394"/>
            <a:ext cx="5303837" cy="4648200"/>
          </a:xfrm>
        </p:spPr>
        <p:txBody>
          <a:bodyPr vert="horz" lIns="91440" tIns="45720" rIns="91440" bIns="45720" rtlCol="0" anchor="t">
            <a:normAutofit/>
          </a:bodyPr>
          <a:lstStyle/>
          <a:p>
            <a:r>
              <a:rPr lang="en-US" sz="1900" dirty="0"/>
              <a:t>The research suggests that supported housing has the greatest impact on the safety, health and social care of an individual.</a:t>
            </a:r>
            <a:endParaRPr lang="en-US" sz="1900" dirty="0">
              <a:cs typeface="Arial"/>
            </a:endParaRPr>
          </a:p>
          <a:p>
            <a:r>
              <a:rPr lang="en-US" sz="1900" dirty="0"/>
              <a:t>Those with longer term stays (of a year or longer) reported higher scores than those who’d be in accommodation for a shorter term.</a:t>
            </a:r>
            <a:endParaRPr lang="en-US" sz="1900" dirty="0">
              <a:cs typeface="Arial"/>
            </a:endParaRPr>
          </a:p>
          <a:p>
            <a:r>
              <a:rPr lang="en-US" sz="1900" dirty="0"/>
              <a:t>Specialist schemes generally perform better at their intended functions. For instance, generic homelessness services reported better success with accessing specialist substance misuse treatments.</a:t>
            </a:r>
            <a:endParaRPr lang="en-US" sz="1900" dirty="0">
              <a:cs typeface="Arial"/>
            </a:endParaRPr>
          </a:p>
          <a:p>
            <a:endParaRPr lang="en-US" dirty="0"/>
          </a:p>
        </p:txBody>
      </p:sp>
      <p:sp>
        <p:nvSpPr>
          <p:cNvPr id="4" name="Title 1">
            <a:extLst>
              <a:ext uri="{FF2B5EF4-FFF2-40B4-BE49-F238E27FC236}">
                <a16:creationId xmlns:a16="http://schemas.microsoft.com/office/drawing/2014/main" id="{5E7874BE-8C67-CE37-2793-1F94DCCF4A26}"/>
              </a:ext>
            </a:extLst>
          </p:cNvPr>
          <p:cNvSpPr>
            <a:spLocks noGrp="1"/>
          </p:cNvSpPr>
          <p:nvPr>
            <p:ph type="title"/>
          </p:nvPr>
        </p:nvSpPr>
        <p:spPr>
          <a:xfrm>
            <a:off x="550863" y="549275"/>
            <a:ext cx="11090275" cy="593725"/>
          </a:xfrm>
        </p:spPr>
        <p:txBody>
          <a:bodyPr>
            <a:normAutofit/>
          </a:bodyPr>
          <a:lstStyle/>
          <a:p>
            <a:r>
              <a:rPr lang="en-US" sz="2900" dirty="0"/>
              <a:t>Impact of supported housing on health and wellbeing</a:t>
            </a:r>
            <a:endParaRPr lang="en-GB" sz="2900" dirty="0"/>
          </a:p>
        </p:txBody>
      </p:sp>
      <p:pic>
        <p:nvPicPr>
          <p:cNvPr id="6" name="Picture 5" descr="Table&#10;&#10;Description automatically generated">
            <a:extLst>
              <a:ext uri="{FF2B5EF4-FFF2-40B4-BE49-F238E27FC236}">
                <a16:creationId xmlns:a16="http://schemas.microsoft.com/office/drawing/2014/main" id="{7AAC3AB2-C6F1-1E08-767B-DFE786838F5F}"/>
              </a:ext>
            </a:extLst>
          </p:cNvPr>
          <p:cNvPicPr>
            <a:picLocks noChangeAspect="1"/>
          </p:cNvPicPr>
          <p:nvPr/>
        </p:nvPicPr>
        <p:blipFill>
          <a:blip r:embed="rId3"/>
          <a:stretch>
            <a:fillRect/>
          </a:stretch>
        </p:blipFill>
        <p:spPr>
          <a:xfrm>
            <a:off x="583652" y="1299645"/>
            <a:ext cx="5907119" cy="5422705"/>
          </a:xfrm>
          <a:prstGeom prst="rect">
            <a:avLst/>
          </a:prstGeom>
          <a:ln w="57150">
            <a:noFill/>
          </a:ln>
        </p:spPr>
      </p:pic>
    </p:spTree>
    <p:extLst>
      <p:ext uri="{BB962C8B-B14F-4D97-AF65-F5344CB8AC3E}">
        <p14:creationId xmlns:p14="http://schemas.microsoft.com/office/powerpoint/2010/main" val="385744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FDD5-48BA-6D6A-7090-9946EB80DA96}"/>
              </a:ext>
            </a:extLst>
          </p:cNvPr>
          <p:cNvSpPr>
            <a:spLocks noGrp="1"/>
          </p:cNvSpPr>
          <p:nvPr>
            <p:ph type="title"/>
          </p:nvPr>
        </p:nvSpPr>
        <p:spPr/>
        <p:txBody>
          <a:bodyPr>
            <a:normAutofit/>
          </a:bodyPr>
          <a:lstStyle/>
          <a:p>
            <a:r>
              <a:rPr lang="en-US" sz="3200" dirty="0"/>
              <a:t>Understanding the role of housing associations</a:t>
            </a:r>
            <a:endParaRPr lang="en-GB" sz="3200" dirty="0"/>
          </a:p>
        </p:txBody>
      </p:sp>
      <p:sp>
        <p:nvSpPr>
          <p:cNvPr id="3" name="Content Placeholder 2">
            <a:extLst>
              <a:ext uri="{FF2B5EF4-FFF2-40B4-BE49-F238E27FC236}">
                <a16:creationId xmlns:a16="http://schemas.microsoft.com/office/drawing/2014/main" id="{27940D60-6EE6-8384-C999-AEB415D06C71}"/>
              </a:ext>
            </a:extLst>
          </p:cNvPr>
          <p:cNvSpPr>
            <a:spLocks noGrp="1"/>
          </p:cNvSpPr>
          <p:nvPr>
            <p:ph idx="1"/>
          </p:nvPr>
        </p:nvSpPr>
        <p:spPr>
          <a:xfrm>
            <a:off x="550863" y="1308865"/>
            <a:ext cx="11090275" cy="4521200"/>
          </a:xfrm>
        </p:spPr>
        <p:txBody>
          <a:bodyPr vert="horz" lIns="91440" tIns="45720" rIns="91440" bIns="45720" rtlCol="0" anchor="t">
            <a:normAutofit/>
          </a:bodyPr>
          <a:lstStyle/>
          <a:p>
            <a:pPr marL="0" indent="0">
              <a:buNone/>
            </a:pPr>
            <a:r>
              <a:rPr lang="en-US" dirty="0"/>
              <a:t>Qualitative interviews identified that there was limited understanding in the function of supported housing in assisting with health and social care outcomes. The key areas identified by the research are:</a:t>
            </a:r>
            <a:endParaRPr lang="en-US" dirty="0">
              <a:cs typeface="Arial"/>
            </a:endParaRPr>
          </a:p>
          <a:p>
            <a:pPr marL="0" indent="0">
              <a:buNone/>
            </a:pPr>
            <a:endParaRPr lang="en-US" dirty="0"/>
          </a:p>
          <a:p>
            <a:pPr marL="457200" indent="-457200">
              <a:buAutoNum type="arabicPeriod"/>
            </a:pPr>
            <a:r>
              <a:rPr lang="en-US" sz="1900" b="1" dirty="0"/>
              <a:t>Meeting basic needs</a:t>
            </a:r>
            <a:r>
              <a:rPr lang="en-US" sz="1900" dirty="0"/>
              <a:t>, such as providing food, warmth and facilities.</a:t>
            </a:r>
            <a:endParaRPr lang="en-US" sz="1900" dirty="0">
              <a:cs typeface="Arial"/>
            </a:endParaRPr>
          </a:p>
          <a:p>
            <a:pPr marL="457200" indent="-457200">
              <a:buAutoNum type="arabicPeriod"/>
            </a:pPr>
            <a:r>
              <a:rPr lang="en-US" sz="1900" b="1" dirty="0"/>
              <a:t>Offering </a:t>
            </a:r>
            <a:r>
              <a:rPr lang="en-US" sz="1900" b="1" dirty="0" err="1"/>
              <a:t>personalised</a:t>
            </a:r>
            <a:r>
              <a:rPr lang="en-US" sz="1900" b="1" dirty="0"/>
              <a:t> support </a:t>
            </a:r>
            <a:r>
              <a:rPr lang="en-US" sz="1900" dirty="0"/>
              <a:t>through tailored support plans.</a:t>
            </a:r>
            <a:endParaRPr lang="en-US" sz="1900" dirty="0">
              <a:cs typeface="Arial"/>
            </a:endParaRPr>
          </a:p>
          <a:p>
            <a:pPr marL="457200" indent="-457200">
              <a:buAutoNum type="arabicPeriod"/>
            </a:pPr>
            <a:r>
              <a:rPr lang="en-US" sz="1900" b="1" dirty="0"/>
              <a:t>Informal emotional support</a:t>
            </a:r>
            <a:r>
              <a:rPr lang="en-US" sz="1900" dirty="0"/>
              <a:t>, often 24 hours a day.</a:t>
            </a:r>
            <a:endParaRPr lang="en-US" sz="1900" dirty="0">
              <a:cs typeface="Arial"/>
            </a:endParaRPr>
          </a:p>
          <a:p>
            <a:pPr marL="457200" indent="-457200">
              <a:buAutoNum type="arabicPeriod"/>
            </a:pPr>
            <a:r>
              <a:rPr lang="en-US" sz="1900" b="1" dirty="0"/>
              <a:t>Ad hoc practical support </a:t>
            </a:r>
            <a:r>
              <a:rPr lang="en-US" sz="1900" dirty="0"/>
              <a:t>such as assisting with paying bills and attending appointments.</a:t>
            </a:r>
            <a:endParaRPr lang="en-US" sz="1900" dirty="0">
              <a:cs typeface="Arial"/>
            </a:endParaRPr>
          </a:p>
          <a:p>
            <a:pPr marL="457200" indent="-457200">
              <a:buAutoNum type="arabicPeriod"/>
            </a:pPr>
            <a:r>
              <a:rPr lang="en-US" sz="1900" b="1" dirty="0"/>
              <a:t>Wellbeing activities. </a:t>
            </a:r>
            <a:r>
              <a:rPr lang="en-US" sz="1900" dirty="0"/>
              <a:t>Many providers run schemes such as art and cooking classes.</a:t>
            </a:r>
            <a:endParaRPr lang="en-US" sz="1900" dirty="0">
              <a:cs typeface="Arial"/>
            </a:endParaRPr>
          </a:p>
          <a:p>
            <a:pPr marL="457200" indent="-457200">
              <a:buAutoNum type="arabicPeriod"/>
            </a:pPr>
            <a:r>
              <a:rPr lang="en-US" sz="1900" b="1" dirty="0"/>
              <a:t>Help to access other agencies.</a:t>
            </a:r>
            <a:endParaRPr lang="en-US" sz="1900" b="1" dirty="0">
              <a:cs typeface="Arial"/>
            </a:endParaRPr>
          </a:p>
          <a:p>
            <a:pPr marL="457200" indent="-457200">
              <a:buAutoNum type="arabicPeriod"/>
            </a:pPr>
            <a:r>
              <a:rPr lang="en-US" sz="1900" b="1" dirty="0"/>
              <a:t>Offering independence and choice.</a:t>
            </a:r>
            <a:endParaRPr lang="en-US" sz="1900" b="1" dirty="0">
              <a:cs typeface="Arial"/>
            </a:endParaRPr>
          </a:p>
          <a:p>
            <a:pPr marL="457200" indent="-457200">
              <a:buAutoNum type="arabicPeriod"/>
            </a:pPr>
            <a:endParaRPr lang="en-US" dirty="0"/>
          </a:p>
          <a:p>
            <a:pPr marL="457200" indent="-457200">
              <a:buAutoNum type="arabicPeriod"/>
            </a:pPr>
            <a:endParaRPr lang="en-GB" dirty="0"/>
          </a:p>
        </p:txBody>
      </p:sp>
    </p:spTree>
    <p:extLst>
      <p:ext uri="{BB962C8B-B14F-4D97-AF65-F5344CB8AC3E}">
        <p14:creationId xmlns:p14="http://schemas.microsoft.com/office/powerpoint/2010/main" val="141363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D11F-F952-DE3C-8C54-5A59F600DA16}"/>
              </a:ext>
            </a:extLst>
          </p:cNvPr>
          <p:cNvSpPr>
            <a:spLocks noGrp="1"/>
          </p:cNvSpPr>
          <p:nvPr>
            <p:ph type="title"/>
          </p:nvPr>
        </p:nvSpPr>
        <p:spPr>
          <a:xfrm>
            <a:off x="550863" y="549275"/>
            <a:ext cx="11090275" cy="1141413"/>
          </a:xfrm>
        </p:spPr>
        <p:txBody>
          <a:bodyPr anchor="t">
            <a:normAutofit/>
          </a:bodyPr>
          <a:lstStyle/>
          <a:p>
            <a:r>
              <a:rPr lang="en-US" dirty="0"/>
              <a:t>Partnership working</a:t>
            </a:r>
            <a:endParaRPr lang="en-GB" dirty="0"/>
          </a:p>
        </p:txBody>
      </p:sp>
      <p:pic>
        <p:nvPicPr>
          <p:cNvPr id="5" name="Picture 4" descr="Chart&#10;&#10;Description automatically generated">
            <a:extLst>
              <a:ext uri="{FF2B5EF4-FFF2-40B4-BE49-F238E27FC236}">
                <a16:creationId xmlns:a16="http://schemas.microsoft.com/office/drawing/2014/main" id="{F860C7B1-AA4D-F276-D370-F1BE9AF58525}"/>
              </a:ext>
            </a:extLst>
          </p:cNvPr>
          <p:cNvPicPr>
            <a:picLocks noChangeAspect="1"/>
          </p:cNvPicPr>
          <p:nvPr/>
        </p:nvPicPr>
        <p:blipFill>
          <a:blip r:embed="rId2"/>
          <a:stretch>
            <a:fillRect/>
          </a:stretch>
        </p:blipFill>
        <p:spPr>
          <a:xfrm>
            <a:off x="380999" y="1319404"/>
            <a:ext cx="6588642" cy="4380871"/>
          </a:xfrm>
          <a:prstGeom prst="rect">
            <a:avLst/>
          </a:prstGeom>
          <a:noFill/>
        </p:spPr>
      </p:pic>
      <p:sp>
        <p:nvSpPr>
          <p:cNvPr id="3" name="Content Placeholder 2">
            <a:extLst>
              <a:ext uri="{FF2B5EF4-FFF2-40B4-BE49-F238E27FC236}">
                <a16:creationId xmlns:a16="http://schemas.microsoft.com/office/drawing/2014/main" id="{5CA342D8-E4AF-63A4-C2A5-B477978546A1}"/>
              </a:ext>
            </a:extLst>
          </p:cNvPr>
          <p:cNvSpPr>
            <a:spLocks noGrp="1"/>
          </p:cNvSpPr>
          <p:nvPr>
            <p:ph sz="half" idx="2"/>
          </p:nvPr>
        </p:nvSpPr>
        <p:spPr>
          <a:xfrm>
            <a:off x="7339418" y="1652525"/>
            <a:ext cx="4605337" cy="3710195"/>
          </a:xfrm>
        </p:spPr>
        <p:txBody>
          <a:bodyPr vert="horz" lIns="91440" tIns="45720" rIns="91440" bIns="45720" rtlCol="0" anchor="t">
            <a:normAutofit/>
          </a:bodyPr>
          <a:lstStyle/>
          <a:p>
            <a:r>
              <a:rPr lang="en-US" sz="1900" dirty="0"/>
              <a:t>The report identified a clear need for partnership working, particularly around mental health and housing options services.</a:t>
            </a:r>
            <a:endParaRPr lang="en-US" sz="1900" dirty="0">
              <a:cs typeface="Arial"/>
            </a:endParaRPr>
          </a:p>
          <a:p>
            <a:r>
              <a:rPr lang="en-US" sz="1900" dirty="0"/>
              <a:t>Supported housing providers are community anchors which help link health and social care services.</a:t>
            </a:r>
            <a:endParaRPr lang="en-US" sz="1900" dirty="0">
              <a:cs typeface="Arial"/>
            </a:endParaRPr>
          </a:p>
          <a:p>
            <a:r>
              <a:rPr lang="en-US" sz="1900" dirty="0"/>
              <a:t>Many supported housing services are highly </a:t>
            </a:r>
            <a:r>
              <a:rPr lang="en-US" sz="1900" err="1"/>
              <a:t>specialised</a:t>
            </a:r>
            <a:r>
              <a:rPr lang="en-US" sz="1900" dirty="0"/>
              <a:t>, requiring substantial skills and expertise to meet the needs of complex individual cases. </a:t>
            </a:r>
            <a:endParaRPr lang="en-US" sz="1900" dirty="0">
              <a:cs typeface="Arial"/>
            </a:endParaRPr>
          </a:p>
          <a:p>
            <a:pPr marL="0" indent="0">
              <a:buNone/>
            </a:pPr>
            <a:endParaRPr lang="en-GB" dirty="0"/>
          </a:p>
        </p:txBody>
      </p:sp>
    </p:spTree>
    <p:extLst>
      <p:ext uri="{BB962C8B-B14F-4D97-AF65-F5344CB8AC3E}">
        <p14:creationId xmlns:p14="http://schemas.microsoft.com/office/powerpoint/2010/main" val="128807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CA96-B57A-8914-A097-DDB61996382D}"/>
              </a:ext>
            </a:extLst>
          </p:cNvPr>
          <p:cNvSpPr>
            <a:spLocks noGrp="1"/>
          </p:cNvSpPr>
          <p:nvPr>
            <p:ph type="title"/>
          </p:nvPr>
        </p:nvSpPr>
        <p:spPr>
          <a:xfrm>
            <a:off x="550864" y="549274"/>
            <a:ext cx="4554536" cy="1508125"/>
          </a:xfrm>
        </p:spPr>
        <p:txBody>
          <a:bodyPr anchor="t">
            <a:normAutofit/>
          </a:bodyPr>
          <a:lstStyle/>
          <a:p>
            <a:r>
              <a:rPr lang="en-US" dirty="0"/>
              <a:t>Partnership working</a:t>
            </a:r>
            <a:endParaRPr lang="en-GB" dirty="0"/>
          </a:p>
        </p:txBody>
      </p:sp>
      <p:pic>
        <p:nvPicPr>
          <p:cNvPr id="6" name="Content Placeholder 5" descr="Chart, bar chart&#10;&#10;Description automatically generated">
            <a:extLst>
              <a:ext uri="{FF2B5EF4-FFF2-40B4-BE49-F238E27FC236}">
                <a16:creationId xmlns:a16="http://schemas.microsoft.com/office/drawing/2014/main" id="{6D975C19-245D-DC5C-D56F-B488BE4CB876}"/>
              </a:ext>
            </a:extLst>
          </p:cNvPr>
          <p:cNvPicPr>
            <a:picLocks noGrp="1" noChangeAspect="1"/>
          </p:cNvPicPr>
          <p:nvPr>
            <p:ph type="pic" idx="1"/>
          </p:nvPr>
        </p:nvPicPr>
        <p:blipFill rotWithShape="1">
          <a:blip r:embed="rId2"/>
          <a:stretch/>
        </p:blipFill>
        <p:spPr>
          <a:xfrm>
            <a:off x="593425" y="1393902"/>
            <a:ext cx="6338000" cy="4787900"/>
          </a:xfrm>
          <a:noFill/>
        </p:spPr>
      </p:pic>
      <p:sp>
        <p:nvSpPr>
          <p:cNvPr id="11" name="Text Placeholder 3">
            <a:extLst>
              <a:ext uri="{FF2B5EF4-FFF2-40B4-BE49-F238E27FC236}">
                <a16:creationId xmlns:a16="http://schemas.microsoft.com/office/drawing/2014/main" id="{B329DEB3-77A6-7CEB-84DD-9DDFA645AA05}"/>
              </a:ext>
            </a:extLst>
          </p:cNvPr>
          <p:cNvSpPr>
            <a:spLocks noGrp="1"/>
          </p:cNvSpPr>
          <p:nvPr>
            <p:ph type="body" sz="half" idx="2"/>
          </p:nvPr>
        </p:nvSpPr>
        <p:spPr>
          <a:xfrm>
            <a:off x="7225249" y="1799386"/>
            <a:ext cx="4862440" cy="4159249"/>
          </a:xfrm>
        </p:spPr>
        <p:txBody>
          <a:bodyPr vert="horz" lIns="91440" tIns="45720" rIns="91440" bIns="45720" rtlCol="0" anchor="t">
            <a:normAutofit/>
          </a:bodyPr>
          <a:lstStyle/>
          <a:p>
            <a:pPr marL="342900" indent="-342900">
              <a:lnSpc>
                <a:spcPct val="100000"/>
              </a:lnSpc>
              <a:spcBef>
                <a:spcPts val="0"/>
              </a:spcBef>
              <a:buFont typeface="Arial" panose="020B0604020202020204" pitchFamily="34" charset="0"/>
              <a:buChar char="•"/>
            </a:pPr>
            <a:r>
              <a:rPr lang="en-US" sz="1900" dirty="0"/>
              <a:t>However, this can be problematic, particularly around access. This may be because a client does not wish to engage or due to limited availability.</a:t>
            </a:r>
            <a:endParaRPr lang="en-US" sz="1900" dirty="0">
              <a:cs typeface="Arial"/>
            </a:endParaRPr>
          </a:p>
          <a:p>
            <a:pPr marL="342900" indent="-342900">
              <a:lnSpc>
                <a:spcPct val="100000"/>
              </a:lnSpc>
              <a:spcBef>
                <a:spcPts val="0"/>
              </a:spcBef>
              <a:buFont typeface="Arial" panose="020B0604020202020204" pitchFamily="34" charset="0"/>
              <a:buChar char="•"/>
            </a:pPr>
            <a:endParaRPr lang="en-US" sz="1900" dirty="0">
              <a:cs typeface="Arial"/>
            </a:endParaRPr>
          </a:p>
          <a:p>
            <a:pPr marL="342900" indent="-342900">
              <a:lnSpc>
                <a:spcPct val="100000"/>
              </a:lnSpc>
              <a:spcBef>
                <a:spcPts val="0"/>
              </a:spcBef>
              <a:buFont typeface="Arial" panose="020B0604020202020204" pitchFamily="34" charset="0"/>
              <a:buChar char="•"/>
            </a:pPr>
            <a:r>
              <a:rPr lang="en-US" sz="1900" dirty="0"/>
              <a:t>Those with lower disadvantage scores generally had better access than those with higher.</a:t>
            </a:r>
            <a:endParaRPr lang="en-US" sz="1900" dirty="0">
              <a:cs typeface="Arial"/>
            </a:endParaRPr>
          </a:p>
          <a:p>
            <a:pPr marL="342900" indent="-342900">
              <a:lnSpc>
                <a:spcPct val="100000"/>
              </a:lnSpc>
              <a:spcBef>
                <a:spcPts val="0"/>
              </a:spcBef>
              <a:buFont typeface="Arial" panose="020B0604020202020204" pitchFamily="34" charset="0"/>
              <a:buChar char="•"/>
            </a:pPr>
            <a:endParaRPr lang="en-US" sz="1900" dirty="0">
              <a:cs typeface="Arial"/>
            </a:endParaRPr>
          </a:p>
          <a:p>
            <a:pPr marL="342900" indent="-342900">
              <a:lnSpc>
                <a:spcPct val="100000"/>
              </a:lnSpc>
              <a:spcBef>
                <a:spcPts val="0"/>
              </a:spcBef>
              <a:buFont typeface="Arial" panose="020B0604020202020204" pitchFamily="34" charset="0"/>
              <a:buChar char="•"/>
            </a:pPr>
            <a:r>
              <a:rPr lang="en-US" sz="1900" dirty="0"/>
              <a:t>There was a great deal of variation across schemes and areas.</a:t>
            </a:r>
            <a:endParaRPr lang="en-US" sz="1900" dirty="0">
              <a:cs typeface="Arial"/>
            </a:endParaRPr>
          </a:p>
        </p:txBody>
      </p:sp>
    </p:spTree>
    <p:extLst>
      <p:ext uri="{BB962C8B-B14F-4D97-AF65-F5344CB8AC3E}">
        <p14:creationId xmlns:p14="http://schemas.microsoft.com/office/powerpoint/2010/main" val="3181101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35AE-C4AE-A8C8-B366-CFC5CCD0121D}"/>
              </a:ext>
            </a:extLst>
          </p:cNvPr>
          <p:cNvSpPr>
            <a:spLocks noGrp="1"/>
          </p:cNvSpPr>
          <p:nvPr>
            <p:ph type="title"/>
          </p:nvPr>
        </p:nvSpPr>
        <p:spPr>
          <a:xfrm>
            <a:off x="550863" y="549275"/>
            <a:ext cx="11090275" cy="746125"/>
          </a:xfrm>
        </p:spPr>
        <p:txBody>
          <a:bodyPr/>
          <a:lstStyle/>
          <a:p>
            <a:r>
              <a:rPr lang="en-US" dirty="0"/>
              <a:t>Barriers to partnership working</a:t>
            </a:r>
            <a:endParaRPr lang="en-GB" dirty="0"/>
          </a:p>
        </p:txBody>
      </p:sp>
      <p:sp>
        <p:nvSpPr>
          <p:cNvPr id="3" name="Content Placeholder 2">
            <a:extLst>
              <a:ext uri="{FF2B5EF4-FFF2-40B4-BE49-F238E27FC236}">
                <a16:creationId xmlns:a16="http://schemas.microsoft.com/office/drawing/2014/main" id="{D3881BA8-B069-D8F4-D0F0-1FF16F3BC3AE}"/>
              </a:ext>
            </a:extLst>
          </p:cNvPr>
          <p:cNvSpPr>
            <a:spLocks noGrp="1"/>
          </p:cNvSpPr>
          <p:nvPr>
            <p:ph idx="1"/>
          </p:nvPr>
        </p:nvSpPr>
        <p:spPr>
          <a:xfrm>
            <a:off x="550863" y="1561641"/>
            <a:ext cx="11090275" cy="4029905"/>
          </a:xfrm>
        </p:spPr>
        <p:txBody>
          <a:bodyPr vert="horz" lIns="91440" tIns="45720" rIns="91440" bIns="45720" rtlCol="0" anchor="t">
            <a:normAutofit/>
          </a:bodyPr>
          <a:lstStyle/>
          <a:p>
            <a:r>
              <a:rPr lang="en-US" sz="1900" dirty="0"/>
              <a:t>There may be a lack of understanding of housing across Integrated Care Boards. It is key that ICBs have specialist housing staff involved.</a:t>
            </a:r>
            <a:endParaRPr lang="en-US" sz="1900" dirty="0">
              <a:cs typeface="Arial"/>
            </a:endParaRPr>
          </a:p>
          <a:p>
            <a:r>
              <a:rPr lang="en-US" sz="1900" dirty="0"/>
              <a:t>Increased dialogue between clinicians and housing providers would be helpful. This should take place alongside the formulation of longer-term strategies.</a:t>
            </a:r>
            <a:endParaRPr lang="en-US" sz="1900" dirty="0">
              <a:cs typeface="Arial"/>
            </a:endParaRPr>
          </a:p>
          <a:p>
            <a:r>
              <a:rPr lang="en-US" sz="1900" dirty="0"/>
              <a:t>Depleted local authority funding and resourcing can lead to a limited appetite for commissioning of housing services.</a:t>
            </a:r>
            <a:endParaRPr lang="en-US" sz="1900" dirty="0">
              <a:cs typeface="Arial"/>
            </a:endParaRPr>
          </a:p>
          <a:p>
            <a:r>
              <a:rPr lang="en-US" sz="1900" dirty="0"/>
              <a:t>There may be limited existing relations between services and housing providers. Trust and relationship building are a key area of commissioning.</a:t>
            </a:r>
            <a:endParaRPr lang="en-US" sz="1900" dirty="0">
              <a:cs typeface="Arial"/>
            </a:endParaRPr>
          </a:p>
          <a:p>
            <a:r>
              <a:rPr lang="en-US" sz="1900" dirty="0"/>
              <a:t>Language used by housing providers should mirror that of the NHS, such as that around ‘freeing bed-space’.</a:t>
            </a:r>
            <a:endParaRPr lang="en-GB" sz="1900" dirty="0"/>
          </a:p>
        </p:txBody>
      </p:sp>
    </p:spTree>
    <p:extLst>
      <p:ext uri="{BB962C8B-B14F-4D97-AF65-F5344CB8AC3E}">
        <p14:creationId xmlns:p14="http://schemas.microsoft.com/office/powerpoint/2010/main" val="315010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1495-7AA5-D731-E335-9B48038E8832}"/>
              </a:ext>
            </a:extLst>
          </p:cNvPr>
          <p:cNvSpPr>
            <a:spLocks noGrp="1"/>
          </p:cNvSpPr>
          <p:nvPr>
            <p:ph type="title"/>
          </p:nvPr>
        </p:nvSpPr>
        <p:spPr>
          <a:xfrm>
            <a:off x="550864" y="700020"/>
            <a:ext cx="9690416" cy="1362634"/>
          </a:xfrm>
        </p:spPr>
        <p:txBody>
          <a:bodyPr/>
          <a:lstStyle/>
          <a:p>
            <a:r>
              <a:rPr lang="en-US" dirty="0"/>
              <a:t>What is supported housing?</a:t>
            </a:r>
            <a:endParaRPr lang="en-GB" dirty="0"/>
          </a:p>
        </p:txBody>
      </p:sp>
      <p:sp>
        <p:nvSpPr>
          <p:cNvPr id="3" name="Content Placeholder 2">
            <a:extLst>
              <a:ext uri="{FF2B5EF4-FFF2-40B4-BE49-F238E27FC236}">
                <a16:creationId xmlns:a16="http://schemas.microsoft.com/office/drawing/2014/main" id="{84D8E56C-0A5F-75AF-629A-E1FBB562342F}"/>
              </a:ext>
            </a:extLst>
          </p:cNvPr>
          <p:cNvSpPr>
            <a:spLocks noGrp="1"/>
          </p:cNvSpPr>
          <p:nvPr>
            <p:ph idx="1"/>
          </p:nvPr>
        </p:nvSpPr>
        <p:spPr>
          <a:xfrm>
            <a:off x="550864" y="1553985"/>
            <a:ext cx="11090272" cy="4959275"/>
          </a:xfrm>
        </p:spPr>
        <p:txBody>
          <a:bodyPr vert="horz" lIns="91440" tIns="45720" rIns="91440" bIns="45720" rtlCol="0" anchor="t">
            <a:normAutofit/>
          </a:bodyPr>
          <a:lstStyle/>
          <a:p>
            <a:r>
              <a:rPr lang="en-US" dirty="0"/>
              <a:t>Supported housing is accommodation where residents receive support, supervision or care.</a:t>
            </a:r>
          </a:p>
          <a:p>
            <a:r>
              <a:rPr lang="en-US" dirty="0"/>
              <a:t>Supported housing services range widely, but they all play a crucial role in providing a safe and secure home with support for people to live independently.</a:t>
            </a:r>
            <a:endParaRPr lang="en-US" dirty="0">
              <a:cs typeface="Arial"/>
            </a:endParaRPr>
          </a:p>
          <a:p>
            <a:r>
              <a:rPr lang="en-US" dirty="0"/>
              <a:t>Some supported housing services are short term and used to prepare people to move on to live on their own eventually. Other services support people in the longer term over many years.</a:t>
            </a:r>
            <a:endParaRPr lang="en-US" dirty="0">
              <a:cs typeface="Arial"/>
            </a:endParaRPr>
          </a:p>
          <a:p>
            <a:r>
              <a:rPr lang="en-US" dirty="0"/>
              <a:t>Supported housing provides accommodation and support for many people including:</a:t>
            </a:r>
          </a:p>
          <a:p>
            <a:pPr lvl="1"/>
            <a:r>
              <a:rPr lang="en-US" sz="2000" dirty="0"/>
              <a:t>Disabled people.</a:t>
            </a:r>
            <a:endParaRPr lang="en-US" sz="2000" dirty="0">
              <a:cs typeface="Arial"/>
            </a:endParaRPr>
          </a:p>
          <a:p>
            <a:pPr lvl="1"/>
            <a:r>
              <a:rPr lang="en-US" sz="2000" dirty="0"/>
              <a:t>Homeless people.</a:t>
            </a:r>
            <a:endParaRPr lang="en-US" sz="2000" dirty="0">
              <a:cs typeface="Arial" panose="020B0604020202020204"/>
            </a:endParaRPr>
          </a:p>
          <a:p>
            <a:pPr lvl="1"/>
            <a:r>
              <a:rPr lang="en-GB" sz="2000" dirty="0"/>
              <a:t>Survivors of domestic violence.</a:t>
            </a:r>
            <a:endParaRPr lang="en-GB" sz="2000" dirty="0">
              <a:cs typeface="Arial"/>
            </a:endParaRPr>
          </a:p>
          <a:p>
            <a:pPr lvl="1"/>
            <a:r>
              <a:rPr lang="en-GB" sz="2000" dirty="0"/>
              <a:t>People experiencing mental health problems.</a:t>
            </a:r>
          </a:p>
          <a:p>
            <a:pPr lvl="1"/>
            <a:r>
              <a:rPr lang="en-GB" sz="2000" dirty="0"/>
              <a:t>And many more.</a:t>
            </a:r>
          </a:p>
        </p:txBody>
      </p:sp>
    </p:spTree>
    <p:extLst>
      <p:ext uri="{BB962C8B-B14F-4D97-AF65-F5344CB8AC3E}">
        <p14:creationId xmlns:p14="http://schemas.microsoft.com/office/powerpoint/2010/main" val="95873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4547-E4E0-4A4D-FDA7-758F3521069C}"/>
              </a:ext>
            </a:extLst>
          </p:cNvPr>
          <p:cNvSpPr>
            <a:spLocks noGrp="1"/>
          </p:cNvSpPr>
          <p:nvPr>
            <p:ph type="title"/>
          </p:nvPr>
        </p:nvSpPr>
        <p:spPr>
          <a:xfrm>
            <a:off x="550864" y="549274"/>
            <a:ext cx="7577136" cy="1508125"/>
          </a:xfrm>
        </p:spPr>
        <p:txBody>
          <a:bodyPr anchor="t">
            <a:normAutofit/>
          </a:bodyPr>
          <a:lstStyle/>
          <a:p>
            <a:r>
              <a:rPr lang="en-US" dirty="0"/>
              <a:t>Value for money for other services</a:t>
            </a:r>
            <a:endParaRPr lang="en-GB" dirty="0"/>
          </a:p>
        </p:txBody>
      </p:sp>
      <p:pic>
        <p:nvPicPr>
          <p:cNvPr id="5" name="Content Placeholder 4" descr="Table&#10;&#10;Description automatically generated">
            <a:extLst>
              <a:ext uri="{FF2B5EF4-FFF2-40B4-BE49-F238E27FC236}">
                <a16:creationId xmlns:a16="http://schemas.microsoft.com/office/drawing/2014/main" id="{9B6EDDE0-C11B-19BB-9785-67504F95F53F}"/>
              </a:ext>
            </a:extLst>
          </p:cNvPr>
          <p:cNvPicPr>
            <a:picLocks noGrp="1" noChangeAspect="1"/>
          </p:cNvPicPr>
          <p:nvPr>
            <p:ph type="pic" idx="1"/>
          </p:nvPr>
        </p:nvPicPr>
        <p:blipFill rotWithShape="1">
          <a:blip r:embed="rId2"/>
          <a:stretch/>
        </p:blipFill>
        <p:spPr>
          <a:xfrm>
            <a:off x="5121829" y="1428559"/>
            <a:ext cx="6907213" cy="3517900"/>
          </a:xfrm>
          <a:noFill/>
        </p:spPr>
      </p:pic>
      <p:sp>
        <p:nvSpPr>
          <p:cNvPr id="10" name="Text Placeholder 3">
            <a:extLst>
              <a:ext uri="{FF2B5EF4-FFF2-40B4-BE49-F238E27FC236}">
                <a16:creationId xmlns:a16="http://schemas.microsoft.com/office/drawing/2014/main" id="{E351DDDB-481D-64A5-2707-8AACC22B6C55}"/>
              </a:ext>
            </a:extLst>
          </p:cNvPr>
          <p:cNvSpPr>
            <a:spLocks noGrp="1"/>
          </p:cNvSpPr>
          <p:nvPr>
            <p:ph type="body" sz="half" idx="2"/>
          </p:nvPr>
        </p:nvSpPr>
        <p:spPr>
          <a:xfrm>
            <a:off x="550863" y="1429592"/>
            <a:ext cx="4543423" cy="4368800"/>
          </a:xfrm>
        </p:spPr>
        <p:txBody>
          <a:bodyPr/>
          <a:lstStyle/>
          <a:p>
            <a:pPr marL="285750" indent="-285750">
              <a:lnSpc>
                <a:spcPct val="100000"/>
              </a:lnSpc>
              <a:spcBef>
                <a:spcPts val="600"/>
              </a:spcBef>
              <a:buFont typeface="Arial" panose="020B0604020202020204" pitchFamily="34" charset="0"/>
              <a:buChar char="•"/>
            </a:pPr>
            <a:r>
              <a:rPr lang="en-US" sz="1800" dirty="0"/>
              <a:t>The average cost per year of a supported housing place is £21,000.</a:t>
            </a:r>
          </a:p>
          <a:p>
            <a:pPr>
              <a:lnSpc>
                <a:spcPct val="100000"/>
              </a:lnSpc>
              <a:spcBef>
                <a:spcPts val="600"/>
              </a:spcBef>
            </a:pPr>
            <a:endParaRPr lang="en-US" sz="1800" dirty="0"/>
          </a:p>
          <a:p>
            <a:pPr marL="285750" indent="-285750">
              <a:lnSpc>
                <a:spcPct val="100000"/>
              </a:lnSpc>
              <a:spcBef>
                <a:spcPts val="600"/>
              </a:spcBef>
              <a:buFont typeface="Arial" panose="020B0604020202020204" pitchFamily="34" charset="0"/>
              <a:buChar char="•"/>
            </a:pPr>
            <a:r>
              <a:rPr lang="en-US" sz="1800" dirty="0"/>
              <a:t>We may wish to compare this to the average cost for homeless people outside of support, £34,500.</a:t>
            </a:r>
          </a:p>
          <a:p>
            <a:pPr marL="285750" indent="-285750">
              <a:lnSpc>
                <a:spcPct val="100000"/>
              </a:lnSpc>
              <a:spcBef>
                <a:spcPts val="600"/>
              </a:spcBef>
              <a:buFont typeface="Arial" panose="020B0604020202020204" pitchFamily="34" charset="0"/>
              <a:buChar char="•"/>
            </a:pPr>
            <a:endParaRPr lang="en-US" sz="1800" dirty="0"/>
          </a:p>
          <a:p>
            <a:pPr marL="285750" indent="-285750">
              <a:lnSpc>
                <a:spcPct val="100000"/>
              </a:lnSpc>
              <a:spcBef>
                <a:spcPts val="600"/>
              </a:spcBef>
              <a:buFont typeface="Arial" panose="020B0604020202020204" pitchFamily="34" charset="0"/>
              <a:buChar char="•"/>
            </a:pPr>
            <a:r>
              <a:rPr lang="en-US" sz="1800" dirty="0"/>
              <a:t>The report advises that typically, these arguments may not convince local statutory bodies, as they are under great pressures and are unlikely to directly benefit in the short-term.</a:t>
            </a:r>
          </a:p>
          <a:p>
            <a:pPr marL="285750" indent="-285750">
              <a:lnSpc>
                <a:spcPct val="100000"/>
              </a:lnSpc>
              <a:spcBef>
                <a:spcPts val="600"/>
              </a:spcBef>
              <a:buFont typeface="Arial" panose="020B0604020202020204" pitchFamily="34" charset="0"/>
              <a:buChar char="•"/>
            </a:pPr>
            <a:endParaRPr lang="en-US" dirty="0"/>
          </a:p>
          <a:p>
            <a:pPr marL="285750" indent="-285750">
              <a:lnSpc>
                <a:spcPct val="100000"/>
              </a:lnSpc>
              <a:spcBef>
                <a:spcPts val="600"/>
              </a:spcBef>
              <a:buFont typeface="Arial" panose="020B0604020202020204" pitchFamily="34" charset="0"/>
              <a:buChar char="•"/>
            </a:pPr>
            <a:endParaRPr lang="en-US" dirty="0"/>
          </a:p>
        </p:txBody>
      </p:sp>
    </p:spTree>
    <p:extLst>
      <p:ext uri="{BB962C8B-B14F-4D97-AF65-F5344CB8AC3E}">
        <p14:creationId xmlns:p14="http://schemas.microsoft.com/office/powerpoint/2010/main" val="305432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47D1-9626-EC3A-5C5C-0DDF17E1C617}"/>
              </a:ext>
            </a:extLst>
          </p:cNvPr>
          <p:cNvSpPr>
            <a:spLocks noGrp="1"/>
          </p:cNvSpPr>
          <p:nvPr>
            <p:ph type="title"/>
          </p:nvPr>
        </p:nvSpPr>
        <p:spPr>
          <a:xfrm>
            <a:off x="550864" y="546848"/>
            <a:ext cx="4221162" cy="815227"/>
          </a:xfrm>
        </p:spPr>
        <p:txBody>
          <a:bodyPr/>
          <a:lstStyle/>
          <a:p>
            <a:r>
              <a:rPr lang="en-US" dirty="0"/>
              <a:t>The impact so far…</a:t>
            </a:r>
            <a:endParaRPr lang="en-GB" dirty="0"/>
          </a:p>
        </p:txBody>
      </p:sp>
      <p:pic>
        <p:nvPicPr>
          <p:cNvPr id="6" name="Content Placeholder 5" descr="Text, letter&#10;&#10;Description automatically generated">
            <a:extLst>
              <a:ext uri="{FF2B5EF4-FFF2-40B4-BE49-F238E27FC236}">
                <a16:creationId xmlns:a16="http://schemas.microsoft.com/office/drawing/2014/main" id="{95E975EB-FD4E-2D42-5447-CBA471ACFFD7}"/>
              </a:ext>
            </a:extLst>
          </p:cNvPr>
          <p:cNvPicPr>
            <a:picLocks noGrp="1" noChangeAspect="1"/>
          </p:cNvPicPr>
          <p:nvPr>
            <p:ph idx="1"/>
          </p:nvPr>
        </p:nvPicPr>
        <p:blipFill>
          <a:blip r:embed="rId2"/>
          <a:stretch>
            <a:fillRect/>
          </a:stretch>
        </p:blipFill>
        <p:spPr>
          <a:xfrm>
            <a:off x="6686118" y="1592659"/>
            <a:ext cx="5145224" cy="3430149"/>
          </a:xfrm>
        </p:spPr>
      </p:pic>
      <p:sp>
        <p:nvSpPr>
          <p:cNvPr id="4" name="Text Placeholder 3">
            <a:extLst>
              <a:ext uri="{FF2B5EF4-FFF2-40B4-BE49-F238E27FC236}">
                <a16:creationId xmlns:a16="http://schemas.microsoft.com/office/drawing/2014/main" id="{7A55A92E-5C5E-80D4-6021-AA1AC06D510F}"/>
              </a:ext>
            </a:extLst>
          </p:cNvPr>
          <p:cNvSpPr>
            <a:spLocks noGrp="1"/>
          </p:cNvSpPr>
          <p:nvPr>
            <p:ph type="body" sz="half" idx="2"/>
          </p:nvPr>
        </p:nvSpPr>
        <p:spPr>
          <a:xfrm>
            <a:off x="449263" y="1358161"/>
            <a:ext cx="6148250" cy="4544303"/>
          </a:xfrm>
        </p:spPr>
        <p:txBody>
          <a:bodyPr vert="horz" lIns="91440" tIns="45720" rIns="91440" bIns="45720" rtlCol="0" anchor="t">
            <a:noAutofit/>
          </a:bodyPr>
          <a:lstStyle/>
          <a:p>
            <a:pPr marL="342900" indent="-342900">
              <a:buFont typeface="Arial" panose="020B0604020202020204" pitchFamily="34" charset="0"/>
              <a:buChar char="•"/>
            </a:pPr>
            <a:r>
              <a:rPr lang="en-US" sz="1900" dirty="0"/>
              <a:t>On 9 March 2023, we launched this research in Parliament in an event sponsored by Eddie Hughes MP.</a:t>
            </a:r>
            <a:endParaRPr lang="en-US" sz="1900">
              <a:cs typeface="Arial"/>
            </a:endParaRPr>
          </a:p>
          <a:p>
            <a:pPr marL="342900" indent="-342900">
              <a:buFont typeface="Arial" panose="020B0604020202020204" pitchFamily="34" charset="0"/>
              <a:buChar char="•"/>
            </a:pPr>
            <a:r>
              <a:rPr lang="en-US" sz="1900" dirty="0"/>
              <a:t>We have launched a lobbying research for members to use when speaking with their MPs and local commissioners.</a:t>
            </a:r>
            <a:endParaRPr lang="en-US" sz="1900">
              <a:cs typeface="Arial"/>
            </a:endParaRPr>
          </a:p>
          <a:p>
            <a:pPr marL="342900" indent="-342900">
              <a:buFont typeface="Arial" panose="020B0604020202020204" pitchFamily="34" charset="0"/>
              <a:buChar char="•"/>
            </a:pPr>
            <a:r>
              <a:rPr lang="en-US" sz="1900" dirty="0"/>
              <a:t>We encourage members to read this report and share with their networks.</a:t>
            </a:r>
            <a:endParaRPr lang="en-US" sz="1900">
              <a:cs typeface="Arial"/>
            </a:endParaRPr>
          </a:p>
          <a:p>
            <a:pPr marL="342900" indent="-342900">
              <a:buFont typeface="Arial" panose="020B0604020202020204" pitchFamily="34" charset="0"/>
              <a:buChar char="•"/>
            </a:pPr>
            <a:r>
              <a:rPr lang="en-US" sz="1900" dirty="0"/>
              <a:t>We have had engagement with the Department for Health and Social Care as well as wider government.</a:t>
            </a:r>
            <a:endParaRPr lang="en-US" sz="1900">
              <a:cs typeface="Arial"/>
            </a:endParaRPr>
          </a:p>
          <a:p>
            <a:pPr marL="342900" indent="-342900">
              <a:buFont typeface="Arial" panose="020B0604020202020204" pitchFamily="34" charset="0"/>
              <a:buChar char="•"/>
            </a:pPr>
            <a:r>
              <a:rPr lang="en-US" sz="1900" dirty="0"/>
              <a:t>On 30 March, there was a Lords debate based on the research’s findings led by Baroness Diana Warwick.</a:t>
            </a:r>
            <a:endParaRPr lang="en-US" sz="1900" dirty="0">
              <a:cs typeface="Arial"/>
            </a:endParaRPr>
          </a:p>
          <a:p>
            <a:endParaRPr lang="en-US" sz="2400" dirty="0"/>
          </a:p>
          <a:p>
            <a:endParaRPr lang="en-US" sz="2400" dirty="0"/>
          </a:p>
          <a:p>
            <a:endParaRPr lang="en-US" sz="2400" dirty="0"/>
          </a:p>
        </p:txBody>
      </p:sp>
    </p:spTree>
    <p:extLst>
      <p:ext uri="{BB962C8B-B14F-4D97-AF65-F5344CB8AC3E}">
        <p14:creationId xmlns:p14="http://schemas.microsoft.com/office/powerpoint/2010/main" val="109886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5832-5657-39B2-0EB1-EDEDE8F41B64}"/>
              </a:ext>
            </a:extLst>
          </p:cNvPr>
          <p:cNvSpPr>
            <a:spLocks noGrp="1"/>
          </p:cNvSpPr>
          <p:nvPr>
            <p:ph type="title"/>
          </p:nvPr>
        </p:nvSpPr>
        <p:spPr/>
        <p:txBody>
          <a:bodyPr/>
          <a:lstStyle/>
          <a:p>
            <a:r>
              <a:rPr lang="en-US" dirty="0"/>
              <a:t>What can members do?</a:t>
            </a:r>
            <a:endParaRPr lang="en-GB" dirty="0"/>
          </a:p>
        </p:txBody>
      </p:sp>
      <p:sp>
        <p:nvSpPr>
          <p:cNvPr id="3" name="Content Placeholder 2">
            <a:extLst>
              <a:ext uri="{FF2B5EF4-FFF2-40B4-BE49-F238E27FC236}">
                <a16:creationId xmlns:a16="http://schemas.microsoft.com/office/drawing/2014/main" id="{B0D92D81-7878-BA86-FD51-BB5DB1D0C4C5}"/>
              </a:ext>
            </a:extLst>
          </p:cNvPr>
          <p:cNvSpPr>
            <a:spLocks noGrp="1"/>
          </p:cNvSpPr>
          <p:nvPr>
            <p:ph idx="1"/>
          </p:nvPr>
        </p:nvSpPr>
        <p:spPr>
          <a:xfrm>
            <a:off x="550861" y="1404221"/>
            <a:ext cx="7710267" cy="4483100"/>
          </a:xfrm>
        </p:spPr>
        <p:txBody>
          <a:bodyPr vert="horz" lIns="91440" tIns="45720" rIns="91440" bIns="45720" rtlCol="0" anchor="t">
            <a:normAutofit/>
          </a:bodyPr>
          <a:lstStyle/>
          <a:p>
            <a:r>
              <a:rPr lang="en-US" sz="1900" dirty="0"/>
              <a:t>Share the research and plan meetings and visits with local politicians and stakeholders based on the research findings (the NHF can help with this).</a:t>
            </a:r>
            <a:endParaRPr lang="en-US" sz="1900">
              <a:cs typeface="Arial"/>
            </a:endParaRPr>
          </a:p>
          <a:p>
            <a:r>
              <a:rPr lang="en-US" sz="1900" dirty="0"/>
              <a:t>Work in partnership with local authorities to help plan supported housing to meet local need. </a:t>
            </a:r>
            <a:endParaRPr lang="en-US" sz="1900" dirty="0">
              <a:cs typeface="Arial"/>
            </a:endParaRPr>
          </a:p>
          <a:p>
            <a:r>
              <a:rPr lang="en-US" sz="1900" dirty="0"/>
              <a:t>Work with local authorities to help plan general needs housing for move-on from supported housing. </a:t>
            </a:r>
            <a:endParaRPr lang="en-US" sz="1900" dirty="0">
              <a:cs typeface="Arial"/>
            </a:endParaRPr>
          </a:p>
          <a:p>
            <a:r>
              <a:rPr lang="en-US" sz="1900" dirty="0"/>
              <a:t>Take an active part in local ICS systems to help the NHS understand the role of supported housing in improving health outcomes.</a:t>
            </a:r>
            <a:endParaRPr lang="en-US" sz="1900" dirty="0">
              <a:cs typeface="Arial"/>
            </a:endParaRPr>
          </a:p>
          <a:p>
            <a:r>
              <a:rPr lang="en-US" sz="1900" dirty="0"/>
              <a:t>Provide data on resident need to aid the development of local plans and underpin partnership working.</a:t>
            </a:r>
            <a:endParaRPr lang="en-US" sz="1900" dirty="0">
              <a:cs typeface="Arial"/>
            </a:endParaRPr>
          </a:p>
          <a:p>
            <a:r>
              <a:rPr lang="en-US" sz="1900" dirty="0"/>
              <a:t>Take part in </a:t>
            </a:r>
            <a:r>
              <a:rPr lang="en-US" sz="1900" dirty="0">
                <a:hlinkClick r:id="rId2"/>
              </a:rPr>
              <a:t>Starts at Home Day 2023.</a:t>
            </a:r>
            <a:endParaRPr lang="en-GB" sz="1900">
              <a:cs typeface="Arial" panose="020B0604020202020204"/>
            </a:endParaRPr>
          </a:p>
        </p:txBody>
      </p:sp>
      <p:pic>
        <p:nvPicPr>
          <p:cNvPr id="4" name="Picture 3">
            <a:extLst>
              <a:ext uri="{FF2B5EF4-FFF2-40B4-BE49-F238E27FC236}">
                <a16:creationId xmlns:a16="http://schemas.microsoft.com/office/drawing/2014/main" id="{EEEEFD01-8ED2-0DDC-703F-222FB4A2FBE1}"/>
              </a:ext>
            </a:extLst>
          </p:cNvPr>
          <p:cNvPicPr>
            <a:picLocks noChangeAspect="1"/>
          </p:cNvPicPr>
          <p:nvPr/>
        </p:nvPicPr>
        <p:blipFill>
          <a:blip r:embed="rId3"/>
          <a:stretch>
            <a:fillRect/>
          </a:stretch>
        </p:blipFill>
        <p:spPr>
          <a:xfrm>
            <a:off x="8475932" y="815089"/>
            <a:ext cx="3227230" cy="4236720"/>
          </a:xfrm>
          <a:prstGeom prst="rect">
            <a:avLst/>
          </a:prstGeom>
        </p:spPr>
      </p:pic>
    </p:spTree>
    <p:extLst>
      <p:ext uri="{BB962C8B-B14F-4D97-AF65-F5344CB8AC3E}">
        <p14:creationId xmlns:p14="http://schemas.microsoft.com/office/powerpoint/2010/main" val="309222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1F85-4D82-6718-B2BC-7A13CDD04628}"/>
              </a:ext>
            </a:extLst>
          </p:cNvPr>
          <p:cNvSpPr>
            <a:spLocks noGrp="1"/>
          </p:cNvSpPr>
          <p:nvPr>
            <p:ph type="title"/>
          </p:nvPr>
        </p:nvSpPr>
        <p:spPr/>
        <p:txBody>
          <a:bodyPr lIns="91440" tIns="45720" rIns="91440" bIns="45720" anchor="t"/>
          <a:lstStyle/>
          <a:p>
            <a:r>
              <a:rPr lang="en-US" sz="3600" dirty="0">
                <a:latin typeface="Georgia"/>
              </a:rPr>
              <a:t>For any questions, please speak with:</a:t>
            </a:r>
            <a:br>
              <a:rPr lang="en-US" sz="5400" dirty="0"/>
            </a:br>
            <a:br>
              <a:rPr lang="en-US" sz="5400" dirty="0"/>
            </a:br>
            <a:r>
              <a:rPr lang="en-US" sz="2400" dirty="0">
                <a:latin typeface="Georgia"/>
                <a:hlinkClick r:id="rId2">
                  <a:extLst>
                    <a:ext uri="{A12FA001-AC4F-418D-AE19-62706E023703}">
                      <ahyp:hlinkClr xmlns:ahyp="http://schemas.microsoft.com/office/drawing/2018/hyperlinkcolor" val="tx"/>
                    </a:ext>
                  </a:extLst>
                </a:hlinkClick>
              </a:rPr>
              <a:t>Sue.Ramsden@housing.org.uk</a:t>
            </a:r>
            <a:r>
              <a:rPr lang="en-US" sz="2400" dirty="0">
                <a:latin typeface="Georgia"/>
              </a:rPr>
              <a:t> </a:t>
            </a:r>
            <a:br>
              <a:rPr lang="en-US" sz="2400" dirty="0"/>
            </a:br>
            <a:br>
              <a:rPr lang="en-US" sz="2400" dirty="0"/>
            </a:br>
            <a:r>
              <a:rPr lang="en-US" sz="2400" dirty="0">
                <a:latin typeface="Georgia"/>
                <a:hlinkClick r:id="rId3">
                  <a:extLst>
                    <a:ext uri="{A12FA001-AC4F-418D-AE19-62706E023703}">
                      <ahyp:hlinkClr xmlns:ahyp="http://schemas.microsoft.com/office/drawing/2018/hyperlinkcolor" val="tx"/>
                    </a:ext>
                  </a:extLst>
                </a:hlinkClick>
              </a:rPr>
              <a:t>Dean.McGlynn@housing.org.uk</a:t>
            </a:r>
            <a:r>
              <a:rPr lang="en-US" sz="2400" dirty="0">
                <a:latin typeface="Georgia"/>
              </a:rPr>
              <a:t> </a:t>
            </a:r>
            <a:br>
              <a:rPr lang="en-US" sz="2400" dirty="0"/>
            </a:br>
            <a:br>
              <a:rPr lang="en-US" sz="2400" dirty="0"/>
            </a:br>
            <a:br>
              <a:rPr lang="en-US" sz="2400" dirty="0"/>
            </a:br>
            <a:r>
              <a:rPr lang="en-US" sz="2400" dirty="0">
                <a:latin typeface="Georgia"/>
              </a:rPr>
              <a:t>Or visit:</a:t>
            </a:r>
            <a:br>
              <a:rPr lang="en-US" sz="2400" dirty="0"/>
            </a:br>
            <a:r>
              <a:rPr lang="en-US" sz="2400" dirty="0">
                <a:latin typeface="Georgia"/>
              </a:rPr>
              <a:t>www.housing.org.uk/our-work/supported-housing/</a:t>
            </a:r>
            <a:endParaRPr lang="en-GB" sz="5400" dirty="0">
              <a:latin typeface="Georgia"/>
            </a:endParaRPr>
          </a:p>
        </p:txBody>
      </p:sp>
    </p:spTree>
    <p:extLst>
      <p:ext uri="{BB962C8B-B14F-4D97-AF65-F5344CB8AC3E}">
        <p14:creationId xmlns:p14="http://schemas.microsoft.com/office/powerpoint/2010/main" val="340107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6D16-847C-B9D8-58FB-841C0020E3D0}"/>
              </a:ext>
            </a:extLst>
          </p:cNvPr>
          <p:cNvSpPr>
            <a:spLocks noGrp="1"/>
          </p:cNvSpPr>
          <p:nvPr>
            <p:ph type="title"/>
          </p:nvPr>
        </p:nvSpPr>
        <p:spPr>
          <a:xfrm>
            <a:off x="550862" y="634370"/>
            <a:ext cx="11090275" cy="1141413"/>
          </a:xfrm>
        </p:spPr>
        <p:txBody>
          <a:bodyPr/>
          <a:lstStyle/>
          <a:p>
            <a:r>
              <a:rPr lang="en-US" dirty="0"/>
              <a:t>What is this research?</a:t>
            </a:r>
            <a:endParaRPr lang="en-GB" dirty="0"/>
          </a:p>
        </p:txBody>
      </p:sp>
      <p:sp>
        <p:nvSpPr>
          <p:cNvPr id="3" name="Content Placeholder 2">
            <a:extLst>
              <a:ext uri="{FF2B5EF4-FFF2-40B4-BE49-F238E27FC236}">
                <a16:creationId xmlns:a16="http://schemas.microsoft.com/office/drawing/2014/main" id="{FA68DEBA-03EC-3C6B-5D29-BA8292C5145F}"/>
              </a:ext>
            </a:extLst>
          </p:cNvPr>
          <p:cNvSpPr>
            <a:spLocks noGrp="1"/>
          </p:cNvSpPr>
          <p:nvPr>
            <p:ph idx="1"/>
          </p:nvPr>
        </p:nvSpPr>
        <p:spPr>
          <a:xfrm>
            <a:off x="550863" y="1592098"/>
            <a:ext cx="6479857" cy="4060825"/>
          </a:xfrm>
        </p:spPr>
        <p:txBody>
          <a:bodyPr vert="horz" lIns="91440" tIns="45720" rIns="91440" bIns="45720" rtlCol="0" anchor="t">
            <a:normAutofit fontScale="92500"/>
          </a:bodyPr>
          <a:lstStyle/>
          <a:p>
            <a:r>
              <a:rPr lang="en-US" dirty="0"/>
              <a:t>Carried out by </a:t>
            </a:r>
            <a:r>
              <a:rPr lang="en-US" b="1" dirty="0"/>
              <a:t>Imogen Blood and Associates </a:t>
            </a:r>
            <a:r>
              <a:rPr lang="en-US" dirty="0"/>
              <a:t>and the </a:t>
            </a:r>
            <a:r>
              <a:rPr lang="en-US" b="1" dirty="0"/>
              <a:t>University of York</a:t>
            </a:r>
            <a:r>
              <a:rPr lang="en-US" dirty="0"/>
              <a:t>, it focuses on the link between: </a:t>
            </a:r>
          </a:p>
          <a:p>
            <a:pPr lvl="1">
              <a:buFont typeface="Courier New" panose="02070309020205020404" pitchFamily="49" charset="0"/>
              <a:buChar char="o"/>
            </a:pPr>
            <a:r>
              <a:rPr lang="en-US" sz="2000" dirty="0"/>
              <a:t>Supported housing.</a:t>
            </a:r>
            <a:endParaRPr lang="en-US" sz="2000" dirty="0">
              <a:cs typeface="Arial"/>
            </a:endParaRPr>
          </a:p>
          <a:p>
            <a:pPr lvl="1">
              <a:buFont typeface="Courier New" panose="02070309020205020404" pitchFamily="49" charset="0"/>
              <a:buChar char="o"/>
            </a:pPr>
            <a:r>
              <a:rPr lang="en-US" sz="2000" dirty="0"/>
              <a:t>Preventing homelessness. </a:t>
            </a:r>
            <a:endParaRPr lang="en-US" sz="2000" dirty="0">
              <a:cs typeface="Arial" panose="020B0604020202020204"/>
            </a:endParaRPr>
          </a:p>
          <a:p>
            <a:pPr lvl="1">
              <a:buFont typeface="Courier New" panose="02070309020205020404" pitchFamily="49" charset="0"/>
              <a:buChar char="o"/>
            </a:pPr>
            <a:r>
              <a:rPr lang="en-US" sz="2000" dirty="0"/>
              <a:t>Promoting positive health and wellbeing outcomes.</a:t>
            </a:r>
          </a:p>
          <a:p>
            <a:pPr marL="457200" lvl="1" indent="0">
              <a:buNone/>
            </a:pPr>
            <a:endParaRPr lang="en-US" sz="1800" dirty="0"/>
          </a:p>
          <a:p>
            <a:r>
              <a:rPr lang="en-US" dirty="0"/>
              <a:t>Snapshot survey of </a:t>
            </a:r>
            <a:r>
              <a:rPr lang="en-US" b="1" dirty="0"/>
              <a:t>2,119 individuals </a:t>
            </a:r>
            <a:r>
              <a:rPr lang="en-US" dirty="0"/>
              <a:t>in supported housing. Carried out by their key worker across </a:t>
            </a:r>
            <a:r>
              <a:rPr lang="en-US" b="1" dirty="0"/>
              <a:t>11 housing associations</a:t>
            </a:r>
            <a:r>
              <a:rPr lang="en-US" dirty="0"/>
              <a:t>.</a:t>
            </a:r>
          </a:p>
          <a:p>
            <a:endParaRPr lang="en-US" dirty="0"/>
          </a:p>
          <a:p>
            <a:r>
              <a:rPr lang="en-US" dirty="0"/>
              <a:t>Qualitative interviews with staff from the NHF, HACT and Homeless Link.</a:t>
            </a:r>
          </a:p>
        </p:txBody>
      </p:sp>
      <p:pic>
        <p:nvPicPr>
          <p:cNvPr id="5" name="Picture 4" descr="A person and person holding a sign&#10;&#10;Description automatically generated with medium confidence">
            <a:extLst>
              <a:ext uri="{FF2B5EF4-FFF2-40B4-BE49-F238E27FC236}">
                <a16:creationId xmlns:a16="http://schemas.microsoft.com/office/drawing/2014/main" id="{066A7DCF-319A-2A00-9EBC-6CB68FDA2FD5}"/>
              </a:ext>
            </a:extLst>
          </p:cNvPr>
          <p:cNvPicPr>
            <a:picLocks noChangeAspect="1"/>
          </p:cNvPicPr>
          <p:nvPr/>
        </p:nvPicPr>
        <p:blipFill rotWithShape="1">
          <a:blip r:embed="rId2"/>
          <a:srcRect t="6549" r="237" b="-177"/>
          <a:stretch/>
        </p:blipFill>
        <p:spPr>
          <a:xfrm>
            <a:off x="7770234" y="472172"/>
            <a:ext cx="3716037" cy="4689140"/>
          </a:xfrm>
          <a:prstGeom prst="rect">
            <a:avLst/>
          </a:prstGeom>
        </p:spPr>
      </p:pic>
    </p:spTree>
    <p:extLst>
      <p:ext uri="{BB962C8B-B14F-4D97-AF65-F5344CB8AC3E}">
        <p14:creationId xmlns:p14="http://schemas.microsoft.com/office/powerpoint/2010/main" val="39259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2C01-EF97-8112-6924-3306E7772FD8}"/>
              </a:ext>
            </a:extLst>
          </p:cNvPr>
          <p:cNvSpPr>
            <a:spLocks noGrp="1"/>
          </p:cNvSpPr>
          <p:nvPr>
            <p:ph type="title"/>
          </p:nvPr>
        </p:nvSpPr>
        <p:spPr>
          <a:xfrm>
            <a:off x="550861" y="750011"/>
            <a:ext cx="11090275" cy="1141413"/>
          </a:xfrm>
        </p:spPr>
        <p:txBody>
          <a:bodyPr anchor="t">
            <a:normAutofit/>
          </a:bodyPr>
          <a:lstStyle/>
          <a:p>
            <a:r>
              <a:rPr lang="en-US" dirty="0"/>
              <a:t>Why commission this research?</a:t>
            </a:r>
            <a:endParaRPr lang="en-GB" dirty="0"/>
          </a:p>
        </p:txBody>
      </p:sp>
      <p:pic>
        <p:nvPicPr>
          <p:cNvPr id="4" name="Picture 3" descr="A group of people posing for the camera&#10;&#10;Description automatically generated">
            <a:extLst>
              <a:ext uri="{FF2B5EF4-FFF2-40B4-BE49-F238E27FC236}">
                <a16:creationId xmlns:a16="http://schemas.microsoft.com/office/drawing/2014/main" id="{C07708E7-7FCF-FBFD-CABB-B9959B8301F7}"/>
              </a:ext>
            </a:extLst>
          </p:cNvPr>
          <p:cNvPicPr>
            <a:picLocks noChangeAspect="1"/>
          </p:cNvPicPr>
          <p:nvPr/>
        </p:nvPicPr>
        <p:blipFill rotWithShape="1">
          <a:blip r:embed="rId2"/>
          <a:srcRect t="5224" r="-3" b="14763"/>
          <a:stretch/>
        </p:blipFill>
        <p:spPr>
          <a:xfrm>
            <a:off x="550863" y="1825625"/>
            <a:ext cx="5468937" cy="3511550"/>
          </a:xfrm>
          <a:prstGeom prst="rect">
            <a:avLst/>
          </a:prstGeom>
          <a:noFill/>
        </p:spPr>
      </p:pic>
      <p:sp>
        <p:nvSpPr>
          <p:cNvPr id="3" name="Content Placeholder 2">
            <a:extLst>
              <a:ext uri="{FF2B5EF4-FFF2-40B4-BE49-F238E27FC236}">
                <a16:creationId xmlns:a16="http://schemas.microsoft.com/office/drawing/2014/main" id="{998F6E46-F870-925C-7B71-D06297597530}"/>
              </a:ext>
            </a:extLst>
          </p:cNvPr>
          <p:cNvSpPr>
            <a:spLocks noGrp="1"/>
          </p:cNvSpPr>
          <p:nvPr>
            <p:ph sz="half" idx="2"/>
          </p:nvPr>
        </p:nvSpPr>
        <p:spPr>
          <a:xfrm>
            <a:off x="6172200" y="1825625"/>
            <a:ext cx="5468936" cy="3511550"/>
          </a:xfrm>
        </p:spPr>
        <p:txBody>
          <a:bodyPr>
            <a:normAutofit/>
          </a:bodyPr>
          <a:lstStyle/>
          <a:p>
            <a:pPr marL="285750" indent="-285750">
              <a:buFont typeface="Arial" panose="020B0604020202020204" pitchFamily="34" charset="0"/>
              <a:buChar char="•"/>
            </a:pPr>
            <a:r>
              <a:rPr lang="en-US" sz="1900" dirty="0"/>
              <a:t>Members carry out important work in providing secure supported housing. </a:t>
            </a:r>
          </a:p>
          <a:p>
            <a:pPr marL="285750" indent="-285750">
              <a:buFont typeface="Arial" panose="020B0604020202020204" pitchFamily="34" charset="0"/>
              <a:buChar char="•"/>
            </a:pPr>
            <a:r>
              <a:rPr lang="en-US" sz="1900" dirty="0"/>
              <a:t>There is sometimes a lack of recognition or understanding of this work.</a:t>
            </a:r>
          </a:p>
          <a:p>
            <a:pPr marL="285750" indent="-285750">
              <a:buFont typeface="Arial" panose="020B0604020202020204" pitchFamily="34" charset="0"/>
              <a:buChar char="•"/>
            </a:pPr>
            <a:r>
              <a:rPr lang="en-US" sz="1900" dirty="0"/>
              <a:t>An opportunity to profile individuals who access supported housing.</a:t>
            </a:r>
          </a:p>
          <a:p>
            <a:pPr marL="285750" indent="-285750">
              <a:buFont typeface="Arial" panose="020B0604020202020204" pitchFamily="34" charset="0"/>
              <a:buChar char="•"/>
            </a:pPr>
            <a:r>
              <a:rPr lang="en-US" sz="1900" dirty="0"/>
              <a:t>Demonstrating the key role supported housing plays in preventing homelessness and relieving social care pressures.</a:t>
            </a:r>
          </a:p>
          <a:p>
            <a:pPr marL="285750" indent="-285750">
              <a:buFont typeface="Arial" panose="020B0604020202020204" pitchFamily="34" charset="0"/>
              <a:buChar char="•"/>
            </a:pPr>
            <a:r>
              <a:rPr lang="en-US" sz="1900" dirty="0"/>
              <a:t>Demonstrates the importance of partnership working.</a:t>
            </a:r>
          </a:p>
        </p:txBody>
      </p:sp>
    </p:spTree>
    <p:extLst>
      <p:ext uri="{BB962C8B-B14F-4D97-AF65-F5344CB8AC3E}">
        <p14:creationId xmlns:p14="http://schemas.microsoft.com/office/powerpoint/2010/main" val="177763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FFF2-8A6B-542F-D57C-E2390B44F4B5}"/>
              </a:ext>
            </a:extLst>
          </p:cNvPr>
          <p:cNvSpPr>
            <a:spLocks noGrp="1"/>
          </p:cNvSpPr>
          <p:nvPr>
            <p:ph type="title"/>
          </p:nvPr>
        </p:nvSpPr>
        <p:spPr>
          <a:xfrm>
            <a:off x="550864" y="672972"/>
            <a:ext cx="4221162" cy="1362634"/>
          </a:xfrm>
        </p:spPr>
        <p:txBody>
          <a:bodyPr/>
          <a:lstStyle/>
          <a:p>
            <a:r>
              <a:rPr lang="en-US" dirty="0"/>
              <a:t>Key findings</a:t>
            </a:r>
            <a:endParaRPr lang="en-GB" dirty="0"/>
          </a:p>
        </p:txBody>
      </p:sp>
      <p:sp>
        <p:nvSpPr>
          <p:cNvPr id="3" name="Content Placeholder 2">
            <a:extLst>
              <a:ext uri="{FF2B5EF4-FFF2-40B4-BE49-F238E27FC236}">
                <a16:creationId xmlns:a16="http://schemas.microsoft.com/office/drawing/2014/main" id="{C980CF89-701E-C993-5981-1B7125D4BD43}"/>
              </a:ext>
            </a:extLst>
          </p:cNvPr>
          <p:cNvSpPr>
            <a:spLocks noGrp="1"/>
          </p:cNvSpPr>
          <p:nvPr>
            <p:ph idx="1"/>
          </p:nvPr>
        </p:nvSpPr>
        <p:spPr>
          <a:xfrm>
            <a:off x="550863" y="1458759"/>
            <a:ext cx="10745787" cy="4522930"/>
          </a:xfrm>
        </p:spPr>
        <p:txBody>
          <a:bodyPr vert="horz" lIns="91440" tIns="45720" rIns="91440" bIns="45720" rtlCol="0" anchor="t">
            <a:normAutofit/>
          </a:bodyPr>
          <a:lstStyle/>
          <a:p>
            <a:r>
              <a:rPr lang="en-US" sz="1900" dirty="0"/>
              <a:t>Good quality supported housing has a significant positive impact on its residents’ health, wellbeing and sense of social connection. </a:t>
            </a:r>
            <a:endParaRPr lang="en-US" sz="1900" dirty="0">
              <a:cs typeface="Arial"/>
            </a:endParaRPr>
          </a:p>
          <a:p>
            <a:r>
              <a:rPr lang="en-US" sz="1900" dirty="0"/>
              <a:t>Supported housing plays a critical role in reducing homelessness and relieving pressures on the social care, health, criminal justice and housing sectors - ultimately lessening demands on the public purse. </a:t>
            </a:r>
            <a:endParaRPr lang="en-US" sz="1900" dirty="0">
              <a:cs typeface="Arial"/>
            </a:endParaRPr>
          </a:p>
          <a:p>
            <a:r>
              <a:rPr lang="en-US" sz="1900" dirty="0"/>
              <a:t>Were it not for supported housing, there would be an </a:t>
            </a:r>
            <a:r>
              <a:rPr lang="en-US" sz="1900" b="1" dirty="0"/>
              <a:t>increase in core homelessness of around 41,000 people</a:t>
            </a:r>
            <a:r>
              <a:rPr lang="en-US" sz="1900" dirty="0"/>
              <a:t>, with a further 30,000 people at significant risk of future homelessness.</a:t>
            </a:r>
            <a:endParaRPr lang="en-US" sz="1900" dirty="0">
              <a:cs typeface="Arial"/>
            </a:endParaRPr>
          </a:p>
          <a:p>
            <a:r>
              <a:rPr lang="en-US" sz="1900" dirty="0"/>
              <a:t>One of the biggest challenges facing supported housing is the reduction in funding over time. There is a </a:t>
            </a:r>
            <a:r>
              <a:rPr lang="en-US" sz="1900" b="1" dirty="0"/>
              <a:t>clear need to ring-fence and increase long-term revenue funding for housing-related support to local authorities.</a:t>
            </a:r>
            <a:endParaRPr lang="en-US" sz="1900" b="1" dirty="0">
              <a:cs typeface="Arial"/>
            </a:endParaRPr>
          </a:p>
          <a:p>
            <a:r>
              <a:rPr lang="en-US" sz="1900" dirty="0"/>
              <a:t>The ability to move people on from supported housing into independent tenancies is limited by a lack of affordable and suitable housing. </a:t>
            </a:r>
            <a:endParaRPr lang="en-GB" sz="1900" dirty="0"/>
          </a:p>
        </p:txBody>
      </p:sp>
    </p:spTree>
    <p:extLst>
      <p:ext uri="{BB962C8B-B14F-4D97-AF65-F5344CB8AC3E}">
        <p14:creationId xmlns:p14="http://schemas.microsoft.com/office/powerpoint/2010/main" val="158460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F3D6-5E54-222F-DA2F-02872020916C}"/>
              </a:ext>
            </a:extLst>
          </p:cNvPr>
          <p:cNvSpPr>
            <a:spLocks noGrp="1"/>
          </p:cNvSpPr>
          <p:nvPr>
            <p:ph type="title"/>
          </p:nvPr>
        </p:nvSpPr>
        <p:spPr>
          <a:xfrm>
            <a:off x="550863" y="738461"/>
            <a:ext cx="11090275" cy="1141413"/>
          </a:xfrm>
        </p:spPr>
        <p:txBody>
          <a:bodyPr/>
          <a:lstStyle/>
          <a:p>
            <a:r>
              <a:rPr lang="en-US" dirty="0"/>
              <a:t>Key statistics</a:t>
            </a:r>
            <a:endParaRPr lang="en-GB" dirty="0"/>
          </a:p>
        </p:txBody>
      </p:sp>
      <p:sp>
        <p:nvSpPr>
          <p:cNvPr id="3" name="Content Placeholder 2">
            <a:extLst>
              <a:ext uri="{FF2B5EF4-FFF2-40B4-BE49-F238E27FC236}">
                <a16:creationId xmlns:a16="http://schemas.microsoft.com/office/drawing/2014/main" id="{909A39DB-0ECF-96E3-0046-7F2E156BCC07}"/>
              </a:ext>
            </a:extLst>
          </p:cNvPr>
          <p:cNvSpPr>
            <a:spLocks noGrp="1"/>
          </p:cNvSpPr>
          <p:nvPr>
            <p:ph idx="1"/>
          </p:nvPr>
        </p:nvSpPr>
        <p:spPr>
          <a:xfrm>
            <a:off x="550863" y="1558823"/>
            <a:ext cx="9309217" cy="4284584"/>
          </a:xfrm>
        </p:spPr>
        <p:txBody>
          <a:bodyPr vert="horz" lIns="91440" tIns="45720" rIns="91440" bIns="45720" rtlCol="0" anchor="t">
            <a:normAutofit/>
          </a:bodyPr>
          <a:lstStyle/>
          <a:p>
            <a:r>
              <a:rPr lang="en-US" sz="1900" dirty="0"/>
              <a:t>If supported housing didn’t exist there would be </a:t>
            </a:r>
            <a:r>
              <a:rPr lang="en-US" sz="1900" b="1" dirty="0"/>
              <a:t>41,000 people</a:t>
            </a:r>
            <a:r>
              <a:rPr lang="en-US" sz="1900" dirty="0"/>
              <a:t> at risk of rough sleeping and 30,000 more at risk of repeat homelessness; </a:t>
            </a:r>
            <a:r>
              <a:rPr lang="en-US" sz="1900" b="1" dirty="0"/>
              <a:t>2,000 more people in prison</a:t>
            </a:r>
            <a:r>
              <a:rPr lang="en-US" sz="1900" dirty="0"/>
              <a:t> and </a:t>
            </a:r>
            <a:r>
              <a:rPr lang="en-US" sz="1900" b="1" dirty="0"/>
              <a:t>14,000 more people accessing psychiatric care.</a:t>
            </a:r>
            <a:endParaRPr lang="en-US" sz="1900" b="1" dirty="0">
              <a:cs typeface="Arial"/>
            </a:endParaRPr>
          </a:p>
          <a:p>
            <a:r>
              <a:rPr lang="en-US" sz="1900" dirty="0"/>
              <a:t>Supported housing residents have complex needs: </a:t>
            </a:r>
            <a:r>
              <a:rPr lang="en-US" sz="1900" b="1" dirty="0"/>
              <a:t>9 out of 10 have at least one health condition or disability,</a:t>
            </a:r>
            <a:r>
              <a:rPr lang="en-US" sz="1900" dirty="0"/>
              <a:t> and half of them are experiencing more than one of these conditions.</a:t>
            </a:r>
            <a:endParaRPr lang="en-US" sz="1900" dirty="0">
              <a:cs typeface="Arial"/>
            </a:endParaRPr>
          </a:p>
          <a:p>
            <a:r>
              <a:rPr lang="en-US" sz="1900" b="1" dirty="0"/>
              <a:t>1 in 4 residents have a physical disability</a:t>
            </a:r>
            <a:r>
              <a:rPr lang="en-US" sz="1900" dirty="0"/>
              <a:t> and/or limiting long-term health condition.</a:t>
            </a:r>
            <a:endParaRPr lang="en-US" sz="1900" dirty="0">
              <a:cs typeface="Arial"/>
            </a:endParaRPr>
          </a:p>
          <a:p>
            <a:r>
              <a:rPr lang="en-US" sz="1900" b="1" dirty="0"/>
              <a:t>56%</a:t>
            </a:r>
            <a:r>
              <a:rPr lang="en-US" sz="1900" dirty="0"/>
              <a:t> of those in transitional supported housing </a:t>
            </a:r>
            <a:r>
              <a:rPr lang="en-US" sz="1900" b="1" dirty="0"/>
              <a:t>felt ready to move on </a:t>
            </a:r>
            <a:r>
              <a:rPr lang="en-US" sz="1900" dirty="0"/>
              <a:t>at time of interview.</a:t>
            </a:r>
            <a:endParaRPr lang="en-US" sz="1900" dirty="0">
              <a:cs typeface="Arial"/>
            </a:endParaRPr>
          </a:p>
          <a:p>
            <a:r>
              <a:rPr lang="en-US" sz="1900" dirty="0"/>
              <a:t>Of these, </a:t>
            </a:r>
            <a:r>
              <a:rPr lang="en-US" sz="1900" b="1" dirty="0"/>
              <a:t>53%</a:t>
            </a:r>
            <a:r>
              <a:rPr lang="en-US" sz="1900" dirty="0"/>
              <a:t> were unable to do so because </a:t>
            </a:r>
            <a:r>
              <a:rPr lang="en-US" sz="1900" b="1" dirty="0"/>
              <a:t>‘finding a suitable move-on option is proving difficult.’</a:t>
            </a:r>
            <a:endParaRPr lang="en-US" sz="1900" b="1" dirty="0">
              <a:cs typeface="Arial"/>
            </a:endParaRPr>
          </a:p>
          <a:p>
            <a:endParaRPr lang="en-GB" dirty="0"/>
          </a:p>
        </p:txBody>
      </p:sp>
    </p:spTree>
    <p:extLst>
      <p:ext uri="{BB962C8B-B14F-4D97-AF65-F5344CB8AC3E}">
        <p14:creationId xmlns:p14="http://schemas.microsoft.com/office/powerpoint/2010/main" val="154164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A954-73A6-77A8-5B3A-CA6379349E4A}"/>
              </a:ext>
            </a:extLst>
          </p:cNvPr>
          <p:cNvSpPr>
            <a:spLocks noGrp="1"/>
          </p:cNvSpPr>
          <p:nvPr>
            <p:ph type="title"/>
          </p:nvPr>
        </p:nvSpPr>
        <p:spPr>
          <a:xfrm>
            <a:off x="550863" y="748971"/>
            <a:ext cx="11090275" cy="1141413"/>
          </a:xfrm>
        </p:spPr>
        <p:txBody>
          <a:bodyPr/>
          <a:lstStyle/>
          <a:p>
            <a:r>
              <a:rPr lang="en-US" dirty="0"/>
              <a:t>Our key asks of government</a:t>
            </a:r>
            <a:endParaRPr lang="en-GB" dirty="0"/>
          </a:p>
        </p:txBody>
      </p:sp>
      <p:sp>
        <p:nvSpPr>
          <p:cNvPr id="3" name="Content Placeholder 2">
            <a:extLst>
              <a:ext uri="{FF2B5EF4-FFF2-40B4-BE49-F238E27FC236}">
                <a16:creationId xmlns:a16="http://schemas.microsoft.com/office/drawing/2014/main" id="{82A700C7-6512-07F3-8FBC-F832AE29C29A}"/>
              </a:ext>
            </a:extLst>
          </p:cNvPr>
          <p:cNvSpPr>
            <a:spLocks noGrp="1"/>
          </p:cNvSpPr>
          <p:nvPr>
            <p:ph idx="1"/>
          </p:nvPr>
        </p:nvSpPr>
        <p:spPr>
          <a:xfrm>
            <a:off x="550863" y="1673225"/>
            <a:ext cx="9699182" cy="4635500"/>
          </a:xfrm>
        </p:spPr>
        <p:txBody>
          <a:bodyPr vert="horz" lIns="91440" tIns="45720" rIns="91440" bIns="45720" rtlCol="0" anchor="t">
            <a:normAutofit/>
          </a:bodyPr>
          <a:lstStyle/>
          <a:p>
            <a:r>
              <a:rPr lang="en-US" sz="1900" b="1" dirty="0"/>
              <a:t>Ring-fence and increase long-term revenue</a:t>
            </a:r>
            <a:r>
              <a:rPr lang="en-US" sz="1900" dirty="0"/>
              <a:t> funding for housing-related support to ensure spending at least matches the £1.6bn per year allocated to local authorities in England in 2010.</a:t>
            </a:r>
            <a:endParaRPr lang="en-US" sz="1900" dirty="0">
              <a:cs typeface="Arial"/>
            </a:endParaRPr>
          </a:p>
          <a:p>
            <a:r>
              <a:rPr lang="en-US" sz="1900" b="1" dirty="0"/>
              <a:t>Invest in social housing</a:t>
            </a:r>
            <a:r>
              <a:rPr lang="en-US" sz="1900" dirty="0"/>
              <a:t> to improve the short-term supported housing sector’s ability to move people to affordable and suitable independent tenancies. </a:t>
            </a:r>
            <a:endParaRPr lang="en-US" sz="1900" dirty="0">
              <a:cs typeface="Arial"/>
            </a:endParaRPr>
          </a:p>
          <a:p>
            <a:r>
              <a:rPr lang="en-US" sz="1900" b="1" dirty="0"/>
              <a:t>Support effective partnership working </a:t>
            </a:r>
            <a:r>
              <a:rPr lang="en-US" sz="1900" dirty="0"/>
              <a:t>between supported housing, the NHS and social care through greater security of funding. </a:t>
            </a:r>
            <a:endParaRPr lang="en-US" sz="1900" dirty="0">
              <a:cs typeface="Arial"/>
            </a:endParaRPr>
          </a:p>
          <a:p>
            <a:r>
              <a:rPr lang="en-US" sz="1900" b="1" dirty="0"/>
              <a:t>Foster better coordination</a:t>
            </a:r>
            <a:r>
              <a:rPr lang="en-US" sz="1900" dirty="0"/>
              <a:t> between criminal justice services and supported housing. </a:t>
            </a:r>
            <a:endParaRPr lang="en-US" sz="1900" dirty="0">
              <a:cs typeface="Arial"/>
            </a:endParaRPr>
          </a:p>
          <a:p>
            <a:r>
              <a:rPr lang="en-US" sz="1900" b="1" dirty="0"/>
              <a:t>Gather better data</a:t>
            </a:r>
            <a:r>
              <a:rPr lang="en-US" sz="1900" dirty="0"/>
              <a:t> about the needs of people living in supported housing and the impact this has on their health and wellbeing, and on the public purse.</a:t>
            </a:r>
            <a:endParaRPr lang="en-GB" sz="1900" dirty="0">
              <a:cs typeface="Arial"/>
            </a:endParaRPr>
          </a:p>
        </p:txBody>
      </p:sp>
    </p:spTree>
    <p:extLst>
      <p:ext uri="{BB962C8B-B14F-4D97-AF65-F5344CB8AC3E}">
        <p14:creationId xmlns:p14="http://schemas.microsoft.com/office/powerpoint/2010/main" val="47030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6934-B6EC-ED86-D38B-47D0C67E3344}"/>
              </a:ext>
            </a:extLst>
          </p:cNvPr>
          <p:cNvSpPr>
            <a:spLocks noGrp="1"/>
          </p:cNvSpPr>
          <p:nvPr>
            <p:ph type="title"/>
          </p:nvPr>
        </p:nvSpPr>
        <p:spPr>
          <a:xfrm>
            <a:off x="550863" y="549275"/>
            <a:ext cx="11090275" cy="1141413"/>
          </a:xfrm>
        </p:spPr>
        <p:txBody>
          <a:bodyPr/>
          <a:lstStyle/>
          <a:p>
            <a:r>
              <a:rPr lang="en-US" dirty="0"/>
              <a:t>Why do people move into supported accommodation?</a:t>
            </a:r>
            <a:endParaRPr lang="en-GB" dirty="0"/>
          </a:p>
        </p:txBody>
      </p:sp>
      <p:pic>
        <p:nvPicPr>
          <p:cNvPr id="9" name="Content Placeholder 8" descr="Chart, bar chart&#10;&#10;Description automatically generated">
            <a:extLst>
              <a:ext uri="{FF2B5EF4-FFF2-40B4-BE49-F238E27FC236}">
                <a16:creationId xmlns:a16="http://schemas.microsoft.com/office/drawing/2014/main" id="{EA6C6EDC-33B2-28D9-67DE-8D9467215941}"/>
              </a:ext>
            </a:extLst>
          </p:cNvPr>
          <p:cNvPicPr>
            <a:picLocks noGrp="1" noChangeAspect="1"/>
          </p:cNvPicPr>
          <p:nvPr>
            <p:ph idx="1"/>
          </p:nvPr>
        </p:nvPicPr>
        <p:blipFill>
          <a:blip r:embed="rId2"/>
          <a:stretch>
            <a:fillRect/>
          </a:stretch>
        </p:blipFill>
        <p:spPr>
          <a:xfrm>
            <a:off x="550863" y="1791676"/>
            <a:ext cx="6650038" cy="3937719"/>
          </a:xfrm>
        </p:spPr>
      </p:pic>
      <p:sp>
        <p:nvSpPr>
          <p:cNvPr id="10" name="TextBox 9">
            <a:extLst>
              <a:ext uri="{FF2B5EF4-FFF2-40B4-BE49-F238E27FC236}">
                <a16:creationId xmlns:a16="http://schemas.microsoft.com/office/drawing/2014/main" id="{A9A73054-DF12-542D-47A1-1908B863A505}"/>
              </a:ext>
            </a:extLst>
          </p:cNvPr>
          <p:cNvSpPr txBox="1"/>
          <p:nvPr/>
        </p:nvSpPr>
        <p:spPr>
          <a:xfrm>
            <a:off x="7327900" y="2042953"/>
            <a:ext cx="4508500" cy="329320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900" dirty="0"/>
              <a:t>These categories have been designated by the service user’s key worker.</a:t>
            </a:r>
            <a:endParaRPr lang="en-US" sz="1900" dirty="0">
              <a:cs typeface="Arial"/>
            </a:endParaRPr>
          </a:p>
          <a:p>
            <a:pPr marL="285750" indent="-285750">
              <a:buFont typeface="Arial" panose="020B0604020202020204" pitchFamily="34" charset="0"/>
              <a:buChar char="•"/>
            </a:pPr>
            <a:endParaRPr lang="en-US" sz="1900" dirty="0">
              <a:cs typeface="Arial"/>
            </a:endParaRPr>
          </a:p>
          <a:p>
            <a:pPr marL="285750" indent="-285750">
              <a:buFont typeface="Arial" panose="020B0604020202020204" pitchFamily="34" charset="0"/>
              <a:buChar char="•"/>
            </a:pPr>
            <a:r>
              <a:rPr lang="en-US" sz="1900" dirty="0"/>
              <a:t>Individual pathways into supported housing vary a large amount.</a:t>
            </a:r>
            <a:endParaRPr lang="en-US" sz="1900" dirty="0">
              <a:cs typeface="Arial"/>
            </a:endParaRPr>
          </a:p>
          <a:p>
            <a:pPr marL="285750" indent="-285750">
              <a:buFont typeface="Arial" panose="020B0604020202020204" pitchFamily="34" charset="0"/>
              <a:buChar char="•"/>
            </a:pPr>
            <a:endParaRPr lang="en-US" sz="1900" dirty="0">
              <a:cs typeface="Arial"/>
            </a:endParaRPr>
          </a:p>
          <a:p>
            <a:pPr marL="285750" indent="-285750">
              <a:buFont typeface="Arial" panose="020B0604020202020204" pitchFamily="34" charset="0"/>
              <a:buChar char="•"/>
            </a:pPr>
            <a:r>
              <a:rPr lang="en-US" sz="1900" dirty="0"/>
              <a:t>84% of service users had at least five identified needs for assistance, with the average being higher at 9.6.</a:t>
            </a:r>
            <a:endParaRPr lang="en-US" sz="1900" dirty="0">
              <a:cs typeface="Arial"/>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0536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F33E-3843-AF1B-BD51-7C9B5BD56DCD}"/>
              </a:ext>
            </a:extLst>
          </p:cNvPr>
          <p:cNvSpPr>
            <a:spLocks noGrp="1"/>
          </p:cNvSpPr>
          <p:nvPr>
            <p:ph type="title"/>
          </p:nvPr>
        </p:nvSpPr>
        <p:spPr>
          <a:xfrm>
            <a:off x="550863" y="549276"/>
            <a:ext cx="11090275" cy="698500"/>
          </a:xfrm>
        </p:spPr>
        <p:txBody>
          <a:bodyPr/>
          <a:lstStyle/>
          <a:p>
            <a:r>
              <a:rPr lang="en-US" dirty="0"/>
              <a:t>Profile of supported housing residents</a:t>
            </a:r>
            <a:endParaRPr lang="en-GB" dirty="0"/>
          </a:p>
        </p:txBody>
      </p:sp>
      <p:sp>
        <p:nvSpPr>
          <p:cNvPr id="3" name="Content Placeholder 2">
            <a:extLst>
              <a:ext uri="{FF2B5EF4-FFF2-40B4-BE49-F238E27FC236}">
                <a16:creationId xmlns:a16="http://schemas.microsoft.com/office/drawing/2014/main" id="{39AED207-C4A2-AD79-FEF4-1541B9422AF0}"/>
              </a:ext>
            </a:extLst>
          </p:cNvPr>
          <p:cNvSpPr>
            <a:spLocks noGrp="1"/>
          </p:cNvSpPr>
          <p:nvPr>
            <p:ph idx="1"/>
          </p:nvPr>
        </p:nvSpPr>
        <p:spPr>
          <a:xfrm>
            <a:off x="550863" y="1945510"/>
            <a:ext cx="10438444" cy="4253865"/>
          </a:xfrm>
        </p:spPr>
        <p:txBody>
          <a:bodyPr vert="horz" lIns="91440" tIns="45720" rIns="91440" bIns="45720" rtlCol="0" anchor="t">
            <a:normAutofit/>
          </a:bodyPr>
          <a:lstStyle/>
          <a:p>
            <a:r>
              <a:rPr lang="en-US" sz="1900" b="1" dirty="0"/>
              <a:t>Age: </a:t>
            </a:r>
            <a:r>
              <a:rPr lang="en-US" sz="1900" dirty="0"/>
              <a:t>those in the 40-64 age group consistently form the majority of residents </a:t>
            </a:r>
            <a:r>
              <a:rPr lang="en-US" sz="1900" b="1" dirty="0"/>
              <a:t>(41%)</a:t>
            </a:r>
            <a:endParaRPr lang="en-US" sz="1900" b="1" dirty="0">
              <a:cs typeface="Arial"/>
            </a:endParaRPr>
          </a:p>
          <a:p>
            <a:r>
              <a:rPr lang="en-US" sz="1900" b="1" dirty="0"/>
              <a:t>Gender identity: </a:t>
            </a:r>
            <a:r>
              <a:rPr lang="en-US" sz="1900" dirty="0"/>
              <a:t>the proportion of men is greater than that of women </a:t>
            </a:r>
            <a:r>
              <a:rPr lang="en-US" sz="1900" b="1" dirty="0"/>
              <a:t>(68%)</a:t>
            </a:r>
            <a:endParaRPr lang="en-US" sz="1900" b="1" dirty="0">
              <a:cs typeface="Arial"/>
            </a:endParaRPr>
          </a:p>
          <a:p>
            <a:r>
              <a:rPr lang="en-US" sz="1900" b="1" dirty="0"/>
              <a:t>Ethnicity: 18% </a:t>
            </a:r>
            <a:r>
              <a:rPr lang="en-US" sz="1900" dirty="0"/>
              <a:t>identified as being from a black or minority ethnic background. This rises to </a:t>
            </a:r>
            <a:r>
              <a:rPr lang="en-US" sz="1900" b="1" dirty="0"/>
              <a:t>36% </a:t>
            </a:r>
            <a:r>
              <a:rPr lang="en-US" sz="1900" dirty="0"/>
              <a:t>in mental health specialist schemes, </a:t>
            </a:r>
            <a:r>
              <a:rPr lang="en-US" sz="1900" b="1" dirty="0"/>
              <a:t>23% </a:t>
            </a:r>
            <a:r>
              <a:rPr lang="en-US" sz="1900" dirty="0"/>
              <a:t>in domestic abuse services, and </a:t>
            </a:r>
            <a:r>
              <a:rPr lang="en-US" sz="1900" b="1" dirty="0"/>
              <a:t>21% </a:t>
            </a:r>
            <a:r>
              <a:rPr lang="en-US" sz="1900" dirty="0"/>
              <a:t>in young person provision.</a:t>
            </a:r>
            <a:endParaRPr lang="en-US" sz="1900" dirty="0">
              <a:cs typeface="Arial"/>
            </a:endParaRPr>
          </a:p>
          <a:p>
            <a:r>
              <a:rPr lang="en-US" sz="1900" b="1" dirty="0"/>
              <a:t>Mental Health: 56% </a:t>
            </a:r>
            <a:r>
              <a:rPr lang="en-US" sz="1900" dirty="0"/>
              <a:t>were identified as having a diagnosed mental health condition. Only 25% of those with diagnosed mental health conditions were living in specialist mental health provision.</a:t>
            </a:r>
            <a:endParaRPr lang="en-US" sz="1900" dirty="0">
              <a:cs typeface="Arial"/>
            </a:endParaRPr>
          </a:p>
          <a:p>
            <a:r>
              <a:rPr lang="en-GB" sz="1900" b="1" dirty="0"/>
              <a:t>Physical health &amp; disability: 12% </a:t>
            </a:r>
            <a:r>
              <a:rPr lang="en-GB" sz="1900" dirty="0"/>
              <a:t>had a physical or sensory impairment.</a:t>
            </a:r>
            <a:endParaRPr lang="en-US" sz="1900" b="1" dirty="0"/>
          </a:p>
        </p:txBody>
      </p:sp>
      <p:sp>
        <p:nvSpPr>
          <p:cNvPr id="5" name="TextBox 4">
            <a:extLst>
              <a:ext uri="{FF2B5EF4-FFF2-40B4-BE49-F238E27FC236}">
                <a16:creationId xmlns:a16="http://schemas.microsoft.com/office/drawing/2014/main" id="{81242E5C-AD03-E619-AB64-7EBDF2544BF8}"/>
              </a:ext>
            </a:extLst>
          </p:cNvPr>
          <p:cNvSpPr txBox="1"/>
          <p:nvPr/>
        </p:nvSpPr>
        <p:spPr>
          <a:xfrm>
            <a:off x="552657" y="1313377"/>
            <a:ext cx="558230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1D3163"/>
                </a:solidFill>
                <a:cs typeface="Arial"/>
              </a:rPr>
              <a:t>Protected characteristics</a:t>
            </a:r>
            <a:endParaRPr lang="en-US" sz="2400" dirty="0">
              <a:solidFill>
                <a:srgbClr val="1D3163"/>
              </a:solidFill>
              <a:cs typeface="Arial"/>
            </a:endParaRPr>
          </a:p>
          <a:p>
            <a:pPr algn="l"/>
            <a:endParaRPr lang="en-US" dirty="0">
              <a:cs typeface="Arial"/>
            </a:endParaRPr>
          </a:p>
        </p:txBody>
      </p:sp>
    </p:spTree>
    <p:extLst>
      <p:ext uri="{BB962C8B-B14F-4D97-AF65-F5344CB8AC3E}">
        <p14:creationId xmlns:p14="http://schemas.microsoft.com/office/powerpoint/2010/main" val="729510813"/>
      </p:ext>
    </p:extLst>
  </p:cSld>
  <p:clrMapOvr>
    <a:masterClrMapping/>
  </p:clrMapOvr>
</p:sld>
</file>

<file path=ppt/theme/theme1.xml><?xml version="1.0" encoding="utf-8"?>
<a:theme xmlns:a="http://schemas.openxmlformats.org/drawingml/2006/main" name="Covers Blue">
  <a:themeElements>
    <a:clrScheme name="Custom 2">
      <a:dk1>
        <a:srgbClr val="000000"/>
      </a:dk1>
      <a:lt1>
        <a:srgbClr val="FFFFFF"/>
      </a:lt1>
      <a:dk2>
        <a:srgbClr val="1D3061"/>
      </a:dk2>
      <a:lt2>
        <a:srgbClr val="E7E6E6"/>
      </a:lt2>
      <a:accent1>
        <a:srgbClr val="0060AF"/>
      </a:accent1>
      <a:accent2>
        <a:srgbClr val="00C393"/>
      </a:accent2>
      <a:accent3>
        <a:srgbClr val="FFCC00"/>
      </a:accent3>
      <a:accent4>
        <a:srgbClr val="FF400D"/>
      </a:accent4>
      <a:accent5>
        <a:srgbClr val="5E0087"/>
      </a:accent5>
      <a:accent6>
        <a:srgbClr val="F22EA6"/>
      </a:accent6>
      <a:hlink>
        <a:srgbClr val="0060AF"/>
      </a:hlink>
      <a:folHlink>
        <a:srgbClr val="C3BC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F_Powerpoint_template_V3" id="{DA6C7BD1-F59E-E846-9278-9FC89AE28E39}" vid="{B4639C2D-B37D-5344-AA2C-EFDB42FE8F4E}"/>
    </a:ext>
  </a:extLst>
</a:theme>
</file>

<file path=ppt/theme/theme2.xml><?xml version="1.0" encoding="utf-8"?>
<a:theme xmlns:a="http://schemas.openxmlformats.org/drawingml/2006/main" name="Content Blue">
  <a:themeElements>
    <a:clrScheme name="NHF">
      <a:dk1>
        <a:srgbClr val="000000"/>
      </a:dk1>
      <a:lt1>
        <a:srgbClr val="FFFFFF"/>
      </a:lt1>
      <a:dk2>
        <a:srgbClr val="1D3061"/>
      </a:dk2>
      <a:lt2>
        <a:srgbClr val="E7E6E6"/>
      </a:lt2>
      <a:accent1>
        <a:srgbClr val="4472C4"/>
      </a:accent1>
      <a:accent2>
        <a:srgbClr val="00C393"/>
      </a:accent2>
      <a:accent3>
        <a:srgbClr val="FFCC00"/>
      </a:accent3>
      <a:accent4>
        <a:srgbClr val="FF400D"/>
      </a:accent4>
      <a:accent5>
        <a:srgbClr val="5E0087"/>
      </a:accent5>
      <a:accent6>
        <a:srgbClr val="F12CA6"/>
      </a:accent6>
      <a:hlink>
        <a:srgbClr val="4471C3"/>
      </a:hlink>
      <a:folHlink>
        <a:srgbClr val="C3BC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F_Powerpoint_template_V3" id="{DA6C7BD1-F59E-E846-9278-9FC89AE28E39}" vid="{26E7C45B-5583-9148-A97B-376A67BA88B2}"/>
    </a:ext>
  </a:extLst>
</a:theme>
</file>

<file path=ppt/theme/theme3.xml><?xml version="1.0" encoding="utf-8"?>
<a:theme xmlns:a="http://schemas.openxmlformats.org/drawingml/2006/main" name="Covers Navy">
  <a:themeElements>
    <a:clrScheme name="NHF">
      <a:dk1>
        <a:srgbClr val="000000"/>
      </a:dk1>
      <a:lt1>
        <a:srgbClr val="FFFFFF"/>
      </a:lt1>
      <a:dk2>
        <a:srgbClr val="1D3061"/>
      </a:dk2>
      <a:lt2>
        <a:srgbClr val="E7E6E6"/>
      </a:lt2>
      <a:accent1>
        <a:srgbClr val="4472C4"/>
      </a:accent1>
      <a:accent2>
        <a:srgbClr val="00C393"/>
      </a:accent2>
      <a:accent3>
        <a:srgbClr val="FFCC00"/>
      </a:accent3>
      <a:accent4>
        <a:srgbClr val="FF400D"/>
      </a:accent4>
      <a:accent5>
        <a:srgbClr val="5E0087"/>
      </a:accent5>
      <a:accent6>
        <a:srgbClr val="F12CA6"/>
      </a:accent6>
      <a:hlink>
        <a:srgbClr val="4471C3"/>
      </a:hlink>
      <a:folHlink>
        <a:srgbClr val="C3BC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F_Powerpoint_template_V3" id="{DA6C7BD1-F59E-E846-9278-9FC89AE28E39}" vid="{85810F1C-4ADB-9C43-BD9C-FB4CD12EEF81}"/>
    </a:ext>
  </a:extLst>
</a:theme>
</file>

<file path=ppt/theme/theme4.xml><?xml version="1.0" encoding="utf-8"?>
<a:theme xmlns:a="http://schemas.openxmlformats.org/drawingml/2006/main" name="Content Navy ">
  <a:themeElements>
    <a:clrScheme name="NHF Theme">
      <a:dk1>
        <a:srgbClr val="2F2F2C"/>
      </a:dk1>
      <a:lt1>
        <a:srgbClr val="FFFFFF"/>
      </a:lt1>
      <a:dk2>
        <a:srgbClr val="1D3063"/>
      </a:dk2>
      <a:lt2>
        <a:srgbClr val="EBECEC"/>
      </a:lt2>
      <a:accent1>
        <a:srgbClr val="4472C4"/>
      </a:accent1>
      <a:accent2>
        <a:srgbClr val="00C393"/>
      </a:accent2>
      <a:accent3>
        <a:srgbClr val="FFCC00"/>
      </a:accent3>
      <a:accent4>
        <a:srgbClr val="FF400D"/>
      </a:accent4>
      <a:accent5>
        <a:srgbClr val="5E0087"/>
      </a:accent5>
      <a:accent6>
        <a:srgbClr val="F12CA6"/>
      </a:accent6>
      <a:hlink>
        <a:srgbClr val="4471C3"/>
      </a:hlink>
      <a:folHlink>
        <a:srgbClr val="C3BD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F_Powerpoint_template_V3" id="{DA6C7BD1-F59E-E846-9278-9FC89AE28E39}" vid="{2C666BC5-878F-5B4E-B73D-6E518952632F}"/>
    </a:ext>
  </a:extLst>
</a:theme>
</file>

<file path=ppt/theme/theme5.xml><?xml version="1.0" encoding="utf-8"?>
<a:theme xmlns:a="http://schemas.openxmlformats.org/drawingml/2006/main" name="Covers Brick">
  <a:themeElements>
    <a:clrScheme name="NHF">
      <a:dk1>
        <a:srgbClr val="000000"/>
      </a:dk1>
      <a:lt1>
        <a:srgbClr val="FFFFFF"/>
      </a:lt1>
      <a:dk2>
        <a:srgbClr val="1D3061"/>
      </a:dk2>
      <a:lt2>
        <a:srgbClr val="E7E6E6"/>
      </a:lt2>
      <a:accent1>
        <a:srgbClr val="4472C4"/>
      </a:accent1>
      <a:accent2>
        <a:srgbClr val="00C393"/>
      </a:accent2>
      <a:accent3>
        <a:srgbClr val="FFCC00"/>
      </a:accent3>
      <a:accent4>
        <a:srgbClr val="FF400D"/>
      </a:accent4>
      <a:accent5>
        <a:srgbClr val="5E0087"/>
      </a:accent5>
      <a:accent6>
        <a:srgbClr val="F12CA6"/>
      </a:accent6>
      <a:hlink>
        <a:srgbClr val="4471C3"/>
      </a:hlink>
      <a:folHlink>
        <a:srgbClr val="C3BC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F_Powerpoint_template_V3" id="{DA6C7BD1-F59E-E846-9278-9FC89AE28E39}" vid="{E50BC517-B603-A447-83B6-7DAB190345F4}"/>
    </a:ext>
  </a:extLst>
</a:theme>
</file>

<file path=ppt/theme/theme6.xml><?xml version="1.0" encoding="utf-8"?>
<a:theme xmlns:a="http://schemas.openxmlformats.org/drawingml/2006/main" name="Content Brick">
  <a:themeElements>
    <a:clrScheme name="NHF">
      <a:dk1>
        <a:srgbClr val="000000"/>
      </a:dk1>
      <a:lt1>
        <a:srgbClr val="FFFFFF"/>
      </a:lt1>
      <a:dk2>
        <a:srgbClr val="1D3061"/>
      </a:dk2>
      <a:lt2>
        <a:srgbClr val="E7E6E6"/>
      </a:lt2>
      <a:accent1>
        <a:srgbClr val="4472C4"/>
      </a:accent1>
      <a:accent2>
        <a:srgbClr val="00C393"/>
      </a:accent2>
      <a:accent3>
        <a:srgbClr val="FFCC00"/>
      </a:accent3>
      <a:accent4>
        <a:srgbClr val="FF400D"/>
      </a:accent4>
      <a:accent5>
        <a:srgbClr val="5E0087"/>
      </a:accent5>
      <a:accent6>
        <a:srgbClr val="F12CA6"/>
      </a:accent6>
      <a:hlink>
        <a:srgbClr val="4471C3"/>
      </a:hlink>
      <a:folHlink>
        <a:srgbClr val="C3BC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F_Powerpoint_template_V3" id="{DA6C7BD1-F59E-E846-9278-9FC89AE28E39}" vid="{3E328CC8-3703-9246-89BA-FA9FE8C2DA39}"/>
    </a:ext>
  </a:extLst>
</a:theme>
</file>

<file path=ppt/theme/theme7.xml><?xml version="1.0" encoding="utf-8"?>
<a:theme xmlns:a="http://schemas.openxmlformats.org/drawingml/2006/main" name="Full Screen Image">
  <a:themeElements>
    <a:clrScheme name="NHF">
      <a:dk1>
        <a:srgbClr val="000000"/>
      </a:dk1>
      <a:lt1>
        <a:srgbClr val="FFFFFF"/>
      </a:lt1>
      <a:dk2>
        <a:srgbClr val="1D3061"/>
      </a:dk2>
      <a:lt2>
        <a:srgbClr val="E7E6E6"/>
      </a:lt2>
      <a:accent1>
        <a:srgbClr val="4472C4"/>
      </a:accent1>
      <a:accent2>
        <a:srgbClr val="00C393"/>
      </a:accent2>
      <a:accent3>
        <a:srgbClr val="FFCC00"/>
      </a:accent3>
      <a:accent4>
        <a:srgbClr val="FF400D"/>
      </a:accent4>
      <a:accent5>
        <a:srgbClr val="5E0087"/>
      </a:accent5>
      <a:accent6>
        <a:srgbClr val="F12CA6"/>
      </a:accent6>
      <a:hlink>
        <a:srgbClr val="4471C3"/>
      </a:hlink>
      <a:folHlink>
        <a:srgbClr val="C3BC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F_Powerpoint_template_V3" id="{DA6C7BD1-F59E-E846-9278-9FC89AE28E39}" vid="{D5EC11AE-D798-1C4A-B259-5CA0AB8E0A2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NHF Powerpoint template</Template>
  <TotalTime>0</TotalTime>
  <Words>2885</Words>
  <Application>Microsoft Office PowerPoint</Application>
  <PresentationFormat>Widescreen</PresentationFormat>
  <Paragraphs>220</Paragraphs>
  <Slides>23</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23</vt:i4>
      </vt:variant>
    </vt:vector>
  </HeadingPairs>
  <TitlesOfParts>
    <vt:vector size="35" baseType="lpstr">
      <vt:lpstr>Arial</vt:lpstr>
      <vt:lpstr>Calibri</vt:lpstr>
      <vt:lpstr>Courier New</vt:lpstr>
      <vt:lpstr>Georgia</vt:lpstr>
      <vt:lpstr>national</vt:lpstr>
      <vt:lpstr>Covers Blue</vt:lpstr>
      <vt:lpstr>Content Blue</vt:lpstr>
      <vt:lpstr>Covers Navy</vt:lpstr>
      <vt:lpstr>Content Navy </vt:lpstr>
      <vt:lpstr>Covers Brick</vt:lpstr>
      <vt:lpstr>Content Brick</vt:lpstr>
      <vt:lpstr>Full Screen Image</vt:lpstr>
      <vt:lpstr>The supported housing sector’s impact on homelessness prevention and health and wellbeing</vt:lpstr>
      <vt:lpstr>What is supported housing?</vt:lpstr>
      <vt:lpstr>What is this research?</vt:lpstr>
      <vt:lpstr>Why commission this research?</vt:lpstr>
      <vt:lpstr>Key findings</vt:lpstr>
      <vt:lpstr>Key statistics</vt:lpstr>
      <vt:lpstr>Our key asks of government</vt:lpstr>
      <vt:lpstr>Why do people move into supported accommodation?</vt:lpstr>
      <vt:lpstr>Profile of supported housing residents</vt:lpstr>
      <vt:lpstr>Profile of supported housing residents</vt:lpstr>
      <vt:lpstr>Profile of supported housing residents</vt:lpstr>
      <vt:lpstr>Impact of supported housing on homelessness</vt:lpstr>
      <vt:lpstr>Impact of supported housing on homelessness</vt:lpstr>
      <vt:lpstr>Impact of supported housing on health and wellbeing</vt:lpstr>
      <vt:lpstr>Impact of supported housing on health and wellbeing</vt:lpstr>
      <vt:lpstr>Understanding the role of housing associations</vt:lpstr>
      <vt:lpstr>Partnership working</vt:lpstr>
      <vt:lpstr>Partnership working</vt:lpstr>
      <vt:lpstr>Barriers to partnership working</vt:lpstr>
      <vt:lpstr>Value for money for other services</vt:lpstr>
      <vt:lpstr>The impact so far…</vt:lpstr>
      <vt:lpstr>What can members do?</vt:lpstr>
      <vt:lpstr>For any questions, please speak with:  Sue.Ramsden@housing.org.uk   Dean.McGlynn@housing.org.uk    Or visit: www.housing.org.uk/our-work/supported-housing/</vt:lpstr>
    </vt:vector>
  </TitlesOfParts>
  <Company>National Housing 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Hill</dc:creator>
  <cp:lastModifiedBy>Rosie Mclellan</cp:lastModifiedBy>
  <cp:revision>149</cp:revision>
  <cp:lastPrinted>2019-11-20T18:18:56Z</cp:lastPrinted>
  <dcterms:created xsi:type="dcterms:W3CDTF">2020-12-22T11:13:56Z</dcterms:created>
  <dcterms:modified xsi:type="dcterms:W3CDTF">2023-07-07T15:00:15Z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c1a89-c988-4c3a-84da-2e7f307fbd9a_Enabled">
    <vt:lpwstr>true</vt:lpwstr>
  </property>
  <property fmtid="{D5CDD505-2E9C-101B-9397-08002B2CF9AE}" pid="3" name="MSIP_Label_981c1a89-c988-4c3a-84da-2e7f307fbd9a_SetDate">
    <vt:lpwstr>2023-04-19T10:30:14Z</vt:lpwstr>
  </property>
  <property fmtid="{D5CDD505-2E9C-101B-9397-08002B2CF9AE}" pid="4" name="MSIP_Label_981c1a89-c988-4c3a-84da-2e7f307fbd9a_Method">
    <vt:lpwstr>Privileged</vt:lpwstr>
  </property>
  <property fmtid="{D5CDD505-2E9C-101B-9397-08002B2CF9AE}" pid="5" name="MSIP_Label_981c1a89-c988-4c3a-84da-2e7f307fbd9a_Name">
    <vt:lpwstr>Public</vt:lpwstr>
  </property>
  <property fmtid="{D5CDD505-2E9C-101B-9397-08002B2CF9AE}" pid="6" name="MSIP_Label_981c1a89-c988-4c3a-84da-2e7f307fbd9a_SiteId">
    <vt:lpwstr>0365b5b7-eb9d-4c7c-b42e-d4642c229292</vt:lpwstr>
  </property>
  <property fmtid="{D5CDD505-2E9C-101B-9397-08002B2CF9AE}" pid="7" name="MSIP_Label_981c1a89-c988-4c3a-84da-2e7f307fbd9a_ActionId">
    <vt:lpwstr>8c70250b-d765-4fec-b69b-3d260b9bab5d</vt:lpwstr>
  </property>
  <property fmtid="{D5CDD505-2E9C-101B-9397-08002B2CF9AE}" pid="8" name="MSIP_Label_981c1a89-c988-4c3a-84da-2e7f307fbd9a_ContentBits">
    <vt:lpwstr>2</vt:lpwstr>
  </property>
  <property fmtid="{D5CDD505-2E9C-101B-9397-08002B2CF9AE}" pid="9" name="ClassificationContentMarkingFooterLocations">
    <vt:lpwstr>Covers Blue:3\Content Blue:5\Covers Navy:3\Content Navy :5\Covers Brick:3\Content Brick:5\Full Screen Image:3</vt:lpwstr>
  </property>
  <property fmtid="{D5CDD505-2E9C-101B-9397-08002B2CF9AE}" pid="10" name="ClassificationContentMarkingFooterText">
    <vt:lpwstr>PUBLIC</vt:lpwstr>
  </property>
</Properties>
</file>